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 id="298" r:id="rId43"/>
    <p:sldId id="299" r:id="rId44"/>
  </p:sldIdLst>
  <p:sldSz cx="18288000" cy="10287000"/>
  <p:notesSz cx="6858000" cy="9144000"/>
  <p:embeddedFontLst>
    <p:embeddedFont>
      <p:font typeface="A Day Without Sun Text Bold" panose="020B0604020202020204" charset="0"/>
      <p:regular r:id="rId45"/>
    </p:embeddedFont>
    <p:embeddedFont>
      <p:font typeface="Ballpoint" panose="020B0604020202020204" charset="0"/>
      <p:regular r:id="rId46"/>
    </p:embeddedFont>
    <p:embeddedFont>
      <p:font typeface="Dekko" panose="020B0604020202020204" charset="0"/>
      <p:regular r:id="rId47"/>
    </p:embeddedFont>
    <p:embeddedFont>
      <p:font typeface="Itim" panose="020B0604020202020204" charset="-34"/>
      <p:regular r:id="rId4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1" d="100"/>
          <a:sy n="51" d="100"/>
        </p:scale>
        <p:origin x="898" y="43"/>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3.fntdata"/><Relationship Id="rId50"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2.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4.fntdata"/><Relationship Id="rId8" Type="http://schemas.openxmlformats.org/officeDocument/2006/relationships/slide" Target="slides/slide7.xml"/><Relationship Id="rId51"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5/21/2024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5/21/2024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5/21/2024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5/21/2024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5/21/2024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2.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sv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svg"/></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image" Target="../media/image22.svg"/><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22.svg"/><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19.png"/><Relationship Id="rId7" Type="http://schemas.openxmlformats.org/officeDocument/2006/relationships/image" Target="../media/image27.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37.svg"/><Relationship Id="rId5" Type="http://schemas.openxmlformats.org/officeDocument/2006/relationships/image" Target="../media/image36.png"/><Relationship Id="rId10" Type="http://schemas.openxmlformats.org/officeDocument/2006/relationships/image" Target="../media/image16.svg"/><Relationship Id="rId4" Type="http://schemas.openxmlformats.org/officeDocument/2006/relationships/image" Target="../media/image20.png"/><Relationship Id="rId9"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22.svg"/><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19.png"/><Relationship Id="rId7" Type="http://schemas.openxmlformats.org/officeDocument/2006/relationships/image" Target="../media/image27.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37.svg"/><Relationship Id="rId5" Type="http://schemas.openxmlformats.org/officeDocument/2006/relationships/image" Target="../media/image36.png"/><Relationship Id="rId10" Type="http://schemas.openxmlformats.org/officeDocument/2006/relationships/image" Target="../media/image16.svg"/><Relationship Id="rId4" Type="http://schemas.openxmlformats.org/officeDocument/2006/relationships/image" Target="../media/image20.png"/><Relationship Id="rId9"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39.png"/><Relationship Id="rId5" Type="http://schemas.openxmlformats.org/officeDocument/2006/relationships/image" Target="../media/image22.svg"/><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8" Type="http://schemas.openxmlformats.org/officeDocument/2006/relationships/image" Target="../media/image42.svg"/><Relationship Id="rId3" Type="http://schemas.openxmlformats.org/officeDocument/2006/relationships/image" Target="../media/image19.png"/><Relationship Id="rId7" Type="http://schemas.openxmlformats.org/officeDocument/2006/relationships/image" Target="../media/image41.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40.png"/><Relationship Id="rId5" Type="http://schemas.openxmlformats.org/officeDocument/2006/relationships/image" Target="../media/image22.svg"/><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8" Type="http://schemas.openxmlformats.org/officeDocument/2006/relationships/image" Target="../media/image42.svg"/><Relationship Id="rId3" Type="http://schemas.openxmlformats.org/officeDocument/2006/relationships/image" Target="../media/image19.png"/><Relationship Id="rId7" Type="http://schemas.openxmlformats.org/officeDocument/2006/relationships/image" Target="../media/image41.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43.png"/><Relationship Id="rId5" Type="http://schemas.openxmlformats.org/officeDocument/2006/relationships/image" Target="../media/image22.svg"/><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8" Type="http://schemas.openxmlformats.org/officeDocument/2006/relationships/image" Target="../media/image42.svg"/><Relationship Id="rId3" Type="http://schemas.openxmlformats.org/officeDocument/2006/relationships/image" Target="../media/image19.png"/><Relationship Id="rId7" Type="http://schemas.openxmlformats.org/officeDocument/2006/relationships/image" Target="../media/image41.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image" Target="../media/image22.svg"/><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8" Type="http://schemas.openxmlformats.org/officeDocument/2006/relationships/image" Target="../media/image42.svg"/><Relationship Id="rId3" Type="http://schemas.openxmlformats.org/officeDocument/2006/relationships/image" Target="../media/image19.png"/><Relationship Id="rId7" Type="http://schemas.openxmlformats.org/officeDocument/2006/relationships/image" Target="../media/image41.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45.png"/><Relationship Id="rId5" Type="http://schemas.openxmlformats.org/officeDocument/2006/relationships/image" Target="../media/image22.svg"/><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2.png"/><Relationship Id="rId7" Type="http://schemas.openxmlformats.org/officeDocument/2006/relationships/image" Target="../media/image17.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png"/></Relationships>
</file>

<file path=ppt/slides/_rels/slide20.xml.rels><?xml version="1.0" encoding="UTF-8" standalone="yes"?>
<Relationships xmlns="http://schemas.openxmlformats.org/package/2006/relationships"><Relationship Id="rId8" Type="http://schemas.openxmlformats.org/officeDocument/2006/relationships/image" Target="../media/image42.svg"/><Relationship Id="rId3" Type="http://schemas.openxmlformats.org/officeDocument/2006/relationships/image" Target="../media/image19.png"/><Relationship Id="rId7" Type="http://schemas.openxmlformats.org/officeDocument/2006/relationships/image" Target="../media/image41.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46.png"/><Relationship Id="rId5" Type="http://schemas.openxmlformats.org/officeDocument/2006/relationships/image" Target="../media/image22.svg"/><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8" Type="http://schemas.openxmlformats.org/officeDocument/2006/relationships/image" Target="../media/image42.svg"/><Relationship Id="rId3" Type="http://schemas.openxmlformats.org/officeDocument/2006/relationships/image" Target="../media/image19.png"/><Relationship Id="rId7" Type="http://schemas.openxmlformats.org/officeDocument/2006/relationships/image" Target="../media/image41.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47.png"/><Relationship Id="rId5" Type="http://schemas.openxmlformats.org/officeDocument/2006/relationships/image" Target="../media/image22.svg"/><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8" Type="http://schemas.openxmlformats.org/officeDocument/2006/relationships/image" Target="../media/image42.svg"/><Relationship Id="rId3" Type="http://schemas.openxmlformats.org/officeDocument/2006/relationships/image" Target="../media/image19.png"/><Relationship Id="rId7" Type="http://schemas.openxmlformats.org/officeDocument/2006/relationships/image" Target="../media/image41.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48.png"/><Relationship Id="rId5" Type="http://schemas.openxmlformats.org/officeDocument/2006/relationships/image" Target="../media/image22.svg"/><Relationship Id="rId4" Type="http://schemas.openxmlformats.org/officeDocument/2006/relationships/image" Target="../media/image21.png"/></Relationships>
</file>

<file path=ppt/slides/_rels/slide23.xml.rels><?xml version="1.0" encoding="UTF-8" standalone="yes"?>
<Relationships xmlns="http://schemas.openxmlformats.org/package/2006/relationships"><Relationship Id="rId8" Type="http://schemas.openxmlformats.org/officeDocument/2006/relationships/image" Target="../media/image42.svg"/><Relationship Id="rId3" Type="http://schemas.openxmlformats.org/officeDocument/2006/relationships/image" Target="../media/image19.png"/><Relationship Id="rId7" Type="http://schemas.openxmlformats.org/officeDocument/2006/relationships/image" Target="../media/image41.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49.png"/><Relationship Id="rId5" Type="http://schemas.openxmlformats.org/officeDocument/2006/relationships/image" Target="../media/image22.svg"/><Relationship Id="rId4" Type="http://schemas.openxmlformats.org/officeDocument/2006/relationships/image" Target="../media/image21.png"/></Relationships>
</file>

<file path=ppt/slides/_rels/slide24.xml.rels><?xml version="1.0" encoding="UTF-8" standalone="yes"?>
<Relationships xmlns="http://schemas.openxmlformats.org/package/2006/relationships"><Relationship Id="rId8" Type="http://schemas.openxmlformats.org/officeDocument/2006/relationships/image" Target="../media/image42.svg"/><Relationship Id="rId3" Type="http://schemas.openxmlformats.org/officeDocument/2006/relationships/image" Target="../media/image19.png"/><Relationship Id="rId7" Type="http://schemas.openxmlformats.org/officeDocument/2006/relationships/image" Target="../media/image41.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0.png"/><Relationship Id="rId5" Type="http://schemas.openxmlformats.org/officeDocument/2006/relationships/image" Target="../media/image22.svg"/><Relationship Id="rId4" Type="http://schemas.openxmlformats.org/officeDocument/2006/relationships/image" Target="../media/image21.png"/></Relationships>
</file>

<file path=ppt/slides/_rels/slide25.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19.png"/><Relationship Id="rId7" Type="http://schemas.openxmlformats.org/officeDocument/2006/relationships/image" Target="../media/image27.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37.svg"/><Relationship Id="rId5" Type="http://schemas.openxmlformats.org/officeDocument/2006/relationships/image" Target="../media/image36.png"/><Relationship Id="rId10" Type="http://schemas.openxmlformats.org/officeDocument/2006/relationships/image" Target="../media/image16.svg"/><Relationship Id="rId4" Type="http://schemas.openxmlformats.org/officeDocument/2006/relationships/image" Target="../media/image20.png"/><Relationship Id="rId9" Type="http://schemas.openxmlformats.org/officeDocument/2006/relationships/image" Target="../media/image15.png"/></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1.png"/><Relationship Id="rId5" Type="http://schemas.openxmlformats.org/officeDocument/2006/relationships/image" Target="../media/image22.svg"/><Relationship Id="rId4" Type="http://schemas.openxmlformats.org/officeDocument/2006/relationships/image" Target="../media/image21.png"/></Relationships>
</file>

<file path=ppt/slides/_rels/slide27.xml.rels><?xml version="1.0" encoding="UTF-8" standalone="yes"?>
<Relationships xmlns="http://schemas.openxmlformats.org/package/2006/relationships"><Relationship Id="rId8" Type="http://schemas.openxmlformats.org/officeDocument/2006/relationships/image" Target="../media/image42.svg"/><Relationship Id="rId3" Type="http://schemas.openxmlformats.org/officeDocument/2006/relationships/image" Target="../media/image19.png"/><Relationship Id="rId7" Type="http://schemas.openxmlformats.org/officeDocument/2006/relationships/image" Target="../media/image41.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2.png"/><Relationship Id="rId5" Type="http://schemas.openxmlformats.org/officeDocument/2006/relationships/image" Target="../media/image22.svg"/><Relationship Id="rId4" Type="http://schemas.openxmlformats.org/officeDocument/2006/relationships/image" Target="../media/image21.png"/></Relationships>
</file>

<file path=ppt/slides/_rels/slide28.xml.rels><?xml version="1.0" encoding="UTF-8" standalone="yes"?>
<Relationships xmlns="http://schemas.openxmlformats.org/package/2006/relationships"><Relationship Id="rId8" Type="http://schemas.openxmlformats.org/officeDocument/2006/relationships/image" Target="../media/image42.svg"/><Relationship Id="rId3" Type="http://schemas.openxmlformats.org/officeDocument/2006/relationships/image" Target="../media/image19.png"/><Relationship Id="rId7" Type="http://schemas.openxmlformats.org/officeDocument/2006/relationships/image" Target="../media/image41.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3.png"/><Relationship Id="rId5" Type="http://schemas.openxmlformats.org/officeDocument/2006/relationships/image" Target="../media/image22.svg"/><Relationship Id="rId4" Type="http://schemas.openxmlformats.org/officeDocument/2006/relationships/image" Target="../media/image21.png"/></Relationships>
</file>

<file path=ppt/slides/_rels/slide29.xml.rels><?xml version="1.0" encoding="UTF-8" standalone="yes"?>
<Relationships xmlns="http://schemas.openxmlformats.org/package/2006/relationships"><Relationship Id="rId8" Type="http://schemas.openxmlformats.org/officeDocument/2006/relationships/image" Target="../media/image42.svg"/><Relationship Id="rId3" Type="http://schemas.openxmlformats.org/officeDocument/2006/relationships/image" Target="../media/image19.png"/><Relationship Id="rId7" Type="http://schemas.openxmlformats.org/officeDocument/2006/relationships/image" Target="../media/image41.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4.png"/><Relationship Id="rId5" Type="http://schemas.openxmlformats.org/officeDocument/2006/relationships/image" Target="../media/image22.svg"/><Relationship Id="rId4" Type="http://schemas.openxmlformats.org/officeDocument/2006/relationships/image" Target="../media/image21.png"/></Relationships>
</file>

<file path=ppt/slides/_rels/slide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png"/></Relationships>
</file>

<file path=ppt/slides/_rels/slide30.xml.rels><?xml version="1.0" encoding="UTF-8" standalone="yes"?>
<Relationships xmlns="http://schemas.openxmlformats.org/package/2006/relationships"><Relationship Id="rId8" Type="http://schemas.openxmlformats.org/officeDocument/2006/relationships/image" Target="../media/image42.svg"/><Relationship Id="rId3" Type="http://schemas.openxmlformats.org/officeDocument/2006/relationships/image" Target="../media/image19.png"/><Relationship Id="rId7" Type="http://schemas.openxmlformats.org/officeDocument/2006/relationships/image" Target="../media/image41.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5.png"/><Relationship Id="rId5" Type="http://schemas.openxmlformats.org/officeDocument/2006/relationships/image" Target="../media/image22.svg"/><Relationship Id="rId4" Type="http://schemas.openxmlformats.org/officeDocument/2006/relationships/image" Target="../media/image21.png"/></Relationships>
</file>

<file path=ppt/slides/_rels/slide31.xml.rels><?xml version="1.0" encoding="UTF-8" standalone="yes"?>
<Relationships xmlns="http://schemas.openxmlformats.org/package/2006/relationships"><Relationship Id="rId8" Type="http://schemas.openxmlformats.org/officeDocument/2006/relationships/image" Target="../media/image42.svg"/><Relationship Id="rId3" Type="http://schemas.openxmlformats.org/officeDocument/2006/relationships/image" Target="../media/image19.png"/><Relationship Id="rId7" Type="http://schemas.openxmlformats.org/officeDocument/2006/relationships/image" Target="../media/image41.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6.png"/><Relationship Id="rId5" Type="http://schemas.openxmlformats.org/officeDocument/2006/relationships/image" Target="../media/image22.svg"/><Relationship Id="rId4" Type="http://schemas.openxmlformats.org/officeDocument/2006/relationships/image" Target="../media/image21.png"/></Relationships>
</file>

<file path=ppt/slides/_rels/slide32.xml.rels><?xml version="1.0" encoding="UTF-8" standalone="yes"?>
<Relationships xmlns="http://schemas.openxmlformats.org/package/2006/relationships"><Relationship Id="rId8" Type="http://schemas.openxmlformats.org/officeDocument/2006/relationships/image" Target="../media/image42.svg"/><Relationship Id="rId3" Type="http://schemas.openxmlformats.org/officeDocument/2006/relationships/image" Target="../media/image19.png"/><Relationship Id="rId7" Type="http://schemas.openxmlformats.org/officeDocument/2006/relationships/image" Target="../media/image41.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7.png"/><Relationship Id="rId5" Type="http://schemas.openxmlformats.org/officeDocument/2006/relationships/image" Target="../media/image22.svg"/><Relationship Id="rId4" Type="http://schemas.openxmlformats.org/officeDocument/2006/relationships/image" Target="../media/image21.png"/></Relationships>
</file>

<file path=ppt/slides/_rels/slide33.xml.rels><?xml version="1.0" encoding="UTF-8" standalone="yes"?>
<Relationships xmlns="http://schemas.openxmlformats.org/package/2006/relationships"><Relationship Id="rId8" Type="http://schemas.openxmlformats.org/officeDocument/2006/relationships/image" Target="../media/image42.svg"/><Relationship Id="rId3" Type="http://schemas.openxmlformats.org/officeDocument/2006/relationships/image" Target="../media/image19.png"/><Relationship Id="rId7" Type="http://schemas.openxmlformats.org/officeDocument/2006/relationships/image" Target="../media/image41.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8.png"/><Relationship Id="rId5" Type="http://schemas.openxmlformats.org/officeDocument/2006/relationships/image" Target="../media/image22.svg"/><Relationship Id="rId4" Type="http://schemas.openxmlformats.org/officeDocument/2006/relationships/image" Target="../media/image21.png"/></Relationships>
</file>

<file path=ppt/slides/_rels/slide34.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19.png"/><Relationship Id="rId7" Type="http://schemas.openxmlformats.org/officeDocument/2006/relationships/image" Target="../media/image60.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9.png"/><Relationship Id="rId5" Type="http://schemas.openxmlformats.org/officeDocument/2006/relationships/image" Target="../media/image22.svg"/><Relationship Id="rId4" Type="http://schemas.openxmlformats.org/officeDocument/2006/relationships/image" Target="../media/image21.png"/><Relationship Id="rId9" Type="http://schemas.openxmlformats.org/officeDocument/2006/relationships/image" Target="../media/image42.svg"/></Relationships>
</file>

<file path=ppt/slides/_rels/slide35.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19.png"/><Relationship Id="rId7" Type="http://schemas.openxmlformats.org/officeDocument/2006/relationships/image" Target="../media/image6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61.png"/><Relationship Id="rId5" Type="http://schemas.openxmlformats.org/officeDocument/2006/relationships/image" Target="../media/image22.svg"/><Relationship Id="rId4" Type="http://schemas.openxmlformats.org/officeDocument/2006/relationships/image" Target="../media/image21.png"/><Relationship Id="rId9" Type="http://schemas.openxmlformats.org/officeDocument/2006/relationships/image" Target="../media/image42.svg"/></Relationships>
</file>

<file path=ppt/slides/_rels/slide36.xml.rels><?xml version="1.0" encoding="UTF-8" standalone="yes"?>
<Relationships xmlns="http://schemas.openxmlformats.org/package/2006/relationships"><Relationship Id="rId8" Type="http://schemas.openxmlformats.org/officeDocument/2006/relationships/image" Target="../media/image42.svg"/><Relationship Id="rId3" Type="http://schemas.openxmlformats.org/officeDocument/2006/relationships/image" Target="../media/image19.png"/><Relationship Id="rId7" Type="http://schemas.openxmlformats.org/officeDocument/2006/relationships/image" Target="../media/image41.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63.png"/><Relationship Id="rId5" Type="http://schemas.openxmlformats.org/officeDocument/2006/relationships/image" Target="../media/image22.svg"/><Relationship Id="rId4" Type="http://schemas.openxmlformats.org/officeDocument/2006/relationships/image" Target="../media/image21.png"/></Relationships>
</file>

<file path=ppt/slides/_rels/slide37.xml.rels><?xml version="1.0" encoding="UTF-8" standalone="yes"?>
<Relationships xmlns="http://schemas.openxmlformats.org/package/2006/relationships"><Relationship Id="rId8" Type="http://schemas.openxmlformats.org/officeDocument/2006/relationships/image" Target="../media/image42.svg"/><Relationship Id="rId3" Type="http://schemas.openxmlformats.org/officeDocument/2006/relationships/image" Target="../media/image19.png"/><Relationship Id="rId7" Type="http://schemas.openxmlformats.org/officeDocument/2006/relationships/image" Target="../media/image41.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64.png"/><Relationship Id="rId5" Type="http://schemas.openxmlformats.org/officeDocument/2006/relationships/image" Target="../media/image22.svg"/><Relationship Id="rId4" Type="http://schemas.openxmlformats.org/officeDocument/2006/relationships/image" Target="../media/image21.png"/></Relationships>
</file>

<file path=ppt/slides/_rels/slide38.xml.rels><?xml version="1.0" encoding="UTF-8" standalone="yes"?>
<Relationships xmlns="http://schemas.openxmlformats.org/package/2006/relationships"><Relationship Id="rId8" Type="http://schemas.openxmlformats.org/officeDocument/2006/relationships/image" Target="../media/image42.svg"/><Relationship Id="rId3" Type="http://schemas.openxmlformats.org/officeDocument/2006/relationships/image" Target="../media/image19.png"/><Relationship Id="rId7" Type="http://schemas.openxmlformats.org/officeDocument/2006/relationships/image" Target="../media/image41.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65.png"/><Relationship Id="rId5" Type="http://schemas.openxmlformats.org/officeDocument/2006/relationships/image" Target="../media/image22.svg"/><Relationship Id="rId4" Type="http://schemas.openxmlformats.org/officeDocument/2006/relationships/image" Target="../media/image21.png"/></Relationships>
</file>

<file path=ppt/slides/_rels/slide3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66.png"/><Relationship Id="rId5" Type="http://schemas.openxmlformats.org/officeDocument/2006/relationships/image" Target="../media/image22.svg"/><Relationship Id="rId4" Type="http://schemas.openxmlformats.org/officeDocument/2006/relationships/image" Target="../media/image21.png"/></Relationships>
</file>

<file path=ppt/slides/_rels/slide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67.png"/><Relationship Id="rId5" Type="http://schemas.openxmlformats.org/officeDocument/2006/relationships/image" Target="../media/image22.svg"/><Relationship Id="rId4" Type="http://schemas.openxmlformats.org/officeDocument/2006/relationships/image" Target="../media/image21.png"/></Relationships>
</file>

<file path=ppt/slides/_rels/slide4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68.png"/><Relationship Id="rId5" Type="http://schemas.openxmlformats.org/officeDocument/2006/relationships/image" Target="../media/image22.svg"/><Relationship Id="rId4" Type="http://schemas.openxmlformats.org/officeDocument/2006/relationships/image" Target="../media/image21.png"/></Relationships>
</file>

<file path=ppt/slides/_rels/slide4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69.png"/><Relationship Id="rId5" Type="http://schemas.openxmlformats.org/officeDocument/2006/relationships/image" Target="../media/image22.svg"/><Relationship Id="rId4" Type="http://schemas.openxmlformats.org/officeDocument/2006/relationships/image" Target="../media/image21.png"/></Relationships>
</file>

<file path=ppt/slides/_rels/slide43.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70.png"/><Relationship Id="rId7" Type="http://schemas.openxmlformats.org/officeDocument/2006/relationships/image" Target="../media/image27.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10" Type="http://schemas.openxmlformats.org/officeDocument/2006/relationships/image" Target="../media/image72.svg"/><Relationship Id="rId4" Type="http://schemas.openxmlformats.org/officeDocument/2006/relationships/image" Target="../media/image14.png"/><Relationship Id="rId9" Type="http://schemas.openxmlformats.org/officeDocument/2006/relationships/image" Target="../media/image71.png"/></Relationships>
</file>

<file path=ppt/slides/_rels/slide5.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26.svg"/><Relationship Id="rId4" Type="http://schemas.openxmlformats.org/officeDocument/2006/relationships/image" Target="../media/image25.png"/><Relationship Id="rId9" Type="http://schemas.openxmlformats.org/officeDocument/2006/relationships/image" Target="../media/image30.svg"/></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7.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26.svg"/><Relationship Id="rId4" Type="http://schemas.openxmlformats.org/officeDocument/2006/relationships/image" Target="../media/image25.png"/><Relationship Id="rId9" Type="http://schemas.openxmlformats.org/officeDocument/2006/relationships/image" Target="../media/image30.sv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22.svg"/><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3038" t="-8061" r="-4128" b="-18872"/>
            </a:stretch>
          </a:blipFill>
        </p:spPr>
        <p:txBody>
          <a:bodyPr/>
          <a:lstStyle/>
          <a:p>
            <a:endParaRPr lang="ar-EG"/>
          </a:p>
        </p:txBody>
      </p:sp>
      <p:sp>
        <p:nvSpPr>
          <p:cNvPr id="3" name="Freeform 3"/>
          <p:cNvSpPr/>
          <p:nvPr/>
        </p:nvSpPr>
        <p:spPr>
          <a:xfrm rot="5976154">
            <a:off x="3179887" y="-2087389"/>
            <a:ext cx="11386258" cy="14461778"/>
          </a:xfrm>
          <a:custGeom>
            <a:avLst/>
            <a:gdLst/>
            <a:ahLst/>
            <a:cxnLst/>
            <a:rect l="l" t="t" r="r" b="b"/>
            <a:pathLst>
              <a:path w="11386258" h="14461778">
                <a:moveTo>
                  <a:pt x="0" y="0"/>
                </a:moveTo>
                <a:lnTo>
                  <a:pt x="11386258" y="0"/>
                </a:lnTo>
                <a:lnTo>
                  <a:pt x="11386258" y="14461778"/>
                </a:lnTo>
                <a:lnTo>
                  <a:pt x="0" y="14461778"/>
                </a:lnTo>
                <a:lnTo>
                  <a:pt x="0" y="0"/>
                </a:lnTo>
                <a:close/>
              </a:path>
            </a:pathLst>
          </a:custGeom>
          <a:blipFill>
            <a:blip r:embed="rId3"/>
            <a:stretch>
              <a:fillRect/>
            </a:stretch>
          </a:blipFill>
        </p:spPr>
        <p:txBody>
          <a:bodyPr/>
          <a:lstStyle/>
          <a:p>
            <a:endParaRPr lang="ar-EG"/>
          </a:p>
        </p:txBody>
      </p:sp>
      <p:sp>
        <p:nvSpPr>
          <p:cNvPr id="4" name="TextBox 4"/>
          <p:cNvSpPr txBox="1"/>
          <p:nvPr/>
        </p:nvSpPr>
        <p:spPr>
          <a:xfrm>
            <a:off x="6013431" y="3860611"/>
            <a:ext cx="6261138" cy="3800082"/>
          </a:xfrm>
          <a:prstGeom prst="rect">
            <a:avLst/>
          </a:prstGeom>
        </p:spPr>
        <p:txBody>
          <a:bodyPr lIns="0" tIns="0" rIns="0" bIns="0" rtlCol="0" anchor="t">
            <a:spAutoFit/>
          </a:bodyPr>
          <a:lstStyle/>
          <a:p>
            <a:pPr algn="ctr">
              <a:lnSpc>
                <a:spcPts val="15109"/>
              </a:lnSpc>
            </a:pPr>
            <a:r>
              <a:rPr lang="en-US" sz="10870" spc="-141">
                <a:solidFill>
                  <a:srgbClr val="000000"/>
                </a:solidFill>
                <a:latin typeface="A Day Without Sun Text Bold"/>
              </a:rPr>
              <a:t>VIDEO GAMES SALES </a:t>
            </a:r>
          </a:p>
        </p:txBody>
      </p:sp>
      <p:sp>
        <p:nvSpPr>
          <p:cNvPr id="5" name="TextBox 5"/>
          <p:cNvSpPr txBox="1"/>
          <p:nvPr/>
        </p:nvSpPr>
        <p:spPr>
          <a:xfrm>
            <a:off x="5035662" y="1672391"/>
            <a:ext cx="8216677" cy="2016770"/>
          </a:xfrm>
          <a:prstGeom prst="rect">
            <a:avLst/>
          </a:prstGeom>
        </p:spPr>
        <p:txBody>
          <a:bodyPr lIns="0" tIns="0" rIns="0" bIns="0" rtlCol="0" anchor="t">
            <a:spAutoFit/>
          </a:bodyPr>
          <a:lstStyle/>
          <a:p>
            <a:pPr algn="ctr">
              <a:lnSpc>
                <a:spcPts val="14839"/>
              </a:lnSpc>
              <a:spcBef>
                <a:spcPct val="0"/>
              </a:spcBef>
            </a:pPr>
            <a:r>
              <a:rPr lang="en-US" sz="10599" spc="116">
                <a:solidFill>
                  <a:srgbClr val="000000"/>
                </a:solidFill>
                <a:latin typeface="Ballpoint"/>
              </a:rPr>
              <a:t>PROJECT</a:t>
            </a:r>
          </a:p>
        </p:txBody>
      </p:sp>
      <p:sp>
        <p:nvSpPr>
          <p:cNvPr id="6" name="Freeform 6"/>
          <p:cNvSpPr/>
          <p:nvPr/>
        </p:nvSpPr>
        <p:spPr>
          <a:xfrm rot="1060722" flipH="1">
            <a:off x="304583" y="1362589"/>
            <a:ext cx="4562127" cy="4588963"/>
          </a:xfrm>
          <a:custGeom>
            <a:avLst/>
            <a:gdLst/>
            <a:ahLst/>
            <a:cxnLst/>
            <a:rect l="l" t="t" r="r" b="b"/>
            <a:pathLst>
              <a:path w="4562127" h="4588963">
                <a:moveTo>
                  <a:pt x="4562126" y="0"/>
                </a:moveTo>
                <a:lnTo>
                  <a:pt x="0" y="0"/>
                </a:lnTo>
                <a:lnTo>
                  <a:pt x="0" y="4588963"/>
                </a:lnTo>
                <a:lnTo>
                  <a:pt x="4562126" y="4588963"/>
                </a:lnTo>
                <a:lnTo>
                  <a:pt x="4562126" y="0"/>
                </a:lnTo>
                <a:close/>
              </a:path>
            </a:pathLst>
          </a:custGeom>
          <a:blipFill>
            <a:blip r:embed="rId4"/>
            <a:stretch>
              <a:fillRect/>
            </a:stretch>
          </a:blipFill>
        </p:spPr>
        <p:txBody>
          <a:bodyPr/>
          <a:lstStyle/>
          <a:p>
            <a:endParaRPr lang="ar-EG"/>
          </a:p>
        </p:txBody>
      </p:sp>
      <p:sp>
        <p:nvSpPr>
          <p:cNvPr id="7" name="Freeform 7"/>
          <p:cNvSpPr/>
          <p:nvPr/>
        </p:nvSpPr>
        <p:spPr>
          <a:xfrm rot="671662">
            <a:off x="1556484" y="2783598"/>
            <a:ext cx="2058324" cy="1968507"/>
          </a:xfrm>
          <a:custGeom>
            <a:avLst/>
            <a:gdLst/>
            <a:ahLst/>
            <a:cxnLst/>
            <a:rect l="l" t="t" r="r" b="b"/>
            <a:pathLst>
              <a:path w="2058324" h="1968507">
                <a:moveTo>
                  <a:pt x="0" y="0"/>
                </a:moveTo>
                <a:lnTo>
                  <a:pt x="2058324" y="0"/>
                </a:lnTo>
                <a:lnTo>
                  <a:pt x="2058324" y="1968507"/>
                </a:lnTo>
                <a:lnTo>
                  <a:pt x="0" y="196850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ar-EG"/>
          </a:p>
        </p:txBody>
      </p:sp>
      <p:sp>
        <p:nvSpPr>
          <p:cNvPr id="8" name="Freeform 8"/>
          <p:cNvSpPr/>
          <p:nvPr/>
        </p:nvSpPr>
        <p:spPr>
          <a:xfrm rot="98986" flipH="1">
            <a:off x="13066934" y="4998174"/>
            <a:ext cx="4581499" cy="4608449"/>
          </a:xfrm>
          <a:custGeom>
            <a:avLst/>
            <a:gdLst/>
            <a:ahLst/>
            <a:cxnLst/>
            <a:rect l="l" t="t" r="r" b="b"/>
            <a:pathLst>
              <a:path w="4581499" h="4608449">
                <a:moveTo>
                  <a:pt x="4581499" y="0"/>
                </a:moveTo>
                <a:lnTo>
                  <a:pt x="0" y="0"/>
                </a:lnTo>
                <a:lnTo>
                  <a:pt x="0" y="4608448"/>
                </a:lnTo>
                <a:lnTo>
                  <a:pt x="4581499" y="4608448"/>
                </a:lnTo>
                <a:lnTo>
                  <a:pt x="4581499" y="0"/>
                </a:lnTo>
                <a:close/>
              </a:path>
            </a:pathLst>
          </a:custGeom>
          <a:blipFill>
            <a:blip r:embed="rId4"/>
            <a:stretch>
              <a:fillRect/>
            </a:stretch>
          </a:blipFill>
        </p:spPr>
        <p:txBody>
          <a:bodyPr/>
          <a:lstStyle/>
          <a:p>
            <a:endParaRPr lang="ar-EG"/>
          </a:p>
        </p:txBody>
      </p:sp>
      <p:sp>
        <p:nvSpPr>
          <p:cNvPr id="9" name="Freeform 9"/>
          <p:cNvSpPr/>
          <p:nvPr/>
        </p:nvSpPr>
        <p:spPr>
          <a:xfrm>
            <a:off x="14344794" y="6449138"/>
            <a:ext cx="2025780" cy="1966848"/>
          </a:xfrm>
          <a:custGeom>
            <a:avLst/>
            <a:gdLst/>
            <a:ahLst/>
            <a:cxnLst/>
            <a:rect l="l" t="t" r="r" b="b"/>
            <a:pathLst>
              <a:path w="2025780" h="1966848">
                <a:moveTo>
                  <a:pt x="0" y="0"/>
                </a:moveTo>
                <a:lnTo>
                  <a:pt x="2025780" y="0"/>
                </a:lnTo>
                <a:lnTo>
                  <a:pt x="2025780" y="1966848"/>
                </a:lnTo>
                <a:lnTo>
                  <a:pt x="0" y="196684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ar-EG"/>
          </a:p>
        </p:txBody>
      </p:sp>
      <p:sp>
        <p:nvSpPr>
          <p:cNvPr id="10" name="Freeform 10"/>
          <p:cNvSpPr/>
          <p:nvPr/>
        </p:nvSpPr>
        <p:spPr>
          <a:xfrm rot="3459258" flipH="1">
            <a:off x="13378512" y="1179570"/>
            <a:ext cx="2506725" cy="3905663"/>
          </a:xfrm>
          <a:custGeom>
            <a:avLst/>
            <a:gdLst/>
            <a:ahLst/>
            <a:cxnLst/>
            <a:rect l="l" t="t" r="r" b="b"/>
            <a:pathLst>
              <a:path w="2506725" h="3905663">
                <a:moveTo>
                  <a:pt x="2506725" y="0"/>
                </a:moveTo>
                <a:lnTo>
                  <a:pt x="0" y="0"/>
                </a:lnTo>
                <a:lnTo>
                  <a:pt x="0" y="3905662"/>
                </a:lnTo>
                <a:lnTo>
                  <a:pt x="2506725" y="3905662"/>
                </a:lnTo>
                <a:lnTo>
                  <a:pt x="2506725"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ar-EG"/>
          </a:p>
        </p:txBody>
      </p:sp>
      <p:sp>
        <p:nvSpPr>
          <p:cNvPr id="11" name="Freeform 11"/>
          <p:cNvSpPr/>
          <p:nvPr/>
        </p:nvSpPr>
        <p:spPr>
          <a:xfrm rot="-4245636" flipH="1">
            <a:off x="2579731" y="5973413"/>
            <a:ext cx="1705687" cy="3374560"/>
          </a:xfrm>
          <a:custGeom>
            <a:avLst/>
            <a:gdLst/>
            <a:ahLst/>
            <a:cxnLst/>
            <a:rect l="l" t="t" r="r" b="b"/>
            <a:pathLst>
              <a:path w="1705687" h="3374560">
                <a:moveTo>
                  <a:pt x="1705687" y="0"/>
                </a:moveTo>
                <a:lnTo>
                  <a:pt x="0" y="0"/>
                </a:lnTo>
                <a:lnTo>
                  <a:pt x="0" y="3374560"/>
                </a:lnTo>
                <a:lnTo>
                  <a:pt x="1705687" y="3374560"/>
                </a:lnTo>
                <a:lnTo>
                  <a:pt x="1705687"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ar-EG"/>
          </a:p>
        </p:txBody>
      </p:sp>
      <p:sp>
        <p:nvSpPr>
          <p:cNvPr id="12" name="Freeform 12"/>
          <p:cNvSpPr/>
          <p:nvPr/>
        </p:nvSpPr>
        <p:spPr>
          <a:xfrm rot="488334">
            <a:off x="7249819" y="8256837"/>
            <a:ext cx="3788362" cy="737009"/>
          </a:xfrm>
          <a:custGeom>
            <a:avLst/>
            <a:gdLst/>
            <a:ahLst/>
            <a:cxnLst/>
            <a:rect l="l" t="t" r="r" b="b"/>
            <a:pathLst>
              <a:path w="3788362" h="737009">
                <a:moveTo>
                  <a:pt x="0" y="0"/>
                </a:moveTo>
                <a:lnTo>
                  <a:pt x="3788362" y="0"/>
                </a:lnTo>
                <a:lnTo>
                  <a:pt x="3788362" y="737009"/>
                </a:lnTo>
                <a:lnTo>
                  <a:pt x="0" y="737009"/>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ar-EG"/>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3038" t="-8061" r="-4128" b="-18872"/>
            </a:stretch>
          </a:blipFill>
        </p:spPr>
        <p:txBody>
          <a:bodyPr/>
          <a:lstStyle/>
          <a:p>
            <a:endParaRPr lang="ar-EG"/>
          </a:p>
        </p:txBody>
      </p:sp>
      <p:sp>
        <p:nvSpPr>
          <p:cNvPr id="3" name="Freeform 3"/>
          <p:cNvSpPr/>
          <p:nvPr/>
        </p:nvSpPr>
        <p:spPr>
          <a:xfrm rot="535761">
            <a:off x="-1144789" y="-8146902"/>
            <a:ext cx="20577577" cy="26135746"/>
          </a:xfrm>
          <a:custGeom>
            <a:avLst/>
            <a:gdLst/>
            <a:ahLst/>
            <a:cxnLst/>
            <a:rect l="l" t="t" r="r" b="b"/>
            <a:pathLst>
              <a:path w="20577577" h="26135746">
                <a:moveTo>
                  <a:pt x="0" y="0"/>
                </a:moveTo>
                <a:lnTo>
                  <a:pt x="20577578" y="0"/>
                </a:lnTo>
                <a:lnTo>
                  <a:pt x="20577578" y="26135746"/>
                </a:lnTo>
                <a:lnTo>
                  <a:pt x="0" y="26135746"/>
                </a:lnTo>
                <a:lnTo>
                  <a:pt x="0" y="0"/>
                </a:lnTo>
                <a:close/>
              </a:path>
            </a:pathLst>
          </a:custGeom>
          <a:blipFill>
            <a:blip r:embed="rId3"/>
            <a:stretch>
              <a:fillRect/>
            </a:stretch>
          </a:blipFill>
        </p:spPr>
        <p:txBody>
          <a:bodyPr/>
          <a:lstStyle/>
          <a:p>
            <a:endParaRPr lang="ar-EG"/>
          </a:p>
        </p:txBody>
      </p:sp>
      <p:sp>
        <p:nvSpPr>
          <p:cNvPr id="4" name="TextBox 4"/>
          <p:cNvSpPr txBox="1"/>
          <p:nvPr/>
        </p:nvSpPr>
        <p:spPr>
          <a:xfrm>
            <a:off x="-205970" y="366460"/>
            <a:ext cx="19337865" cy="2858487"/>
          </a:xfrm>
          <a:prstGeom prst="rect">
            <a:avLst/>
          </a:prstGeom>
        </p:spPr>
        <p:txBody>
          <a:bodyPr lIns="0" tIns="0" rIns="0" bIns="0" rtlCol="0" anchor="t">
            <a:spAutoFit/>
          </a:bodyPr>
          <a:lstStyle/>
          <a:p>
            <a:pPr algn="ctr">
              <a:lnSpc>
                <a:spcPts val="10846"/>
              </a:lnSpc>
            </a:pPr>
            <a:r>
              <a:rPr lang="en-US" sz="7747" spc="255">
                <a:solidFill>
                  <a:srgbClr val="000000"/>
                </a:solidFill>
                <a:latin typeface="Ballpoint"/>
              </a:rPr>
              <a:t>The Count of distinct Platforms</a:t>
            </a:r>
          </a:p>
          <a:p>
            <a:pPr algn="ctr">
              <a:lnSpc>
                <a:spcPts val="10846"/>
              </a:lnSpc>
              <a:spcBef>
                <a:spcPct val="0"/>
              </a:spcBef>
            </a:pPr>
            <a:endParaRPr lang="en-US" sz="7747" spc="255">
              <a:solidFill>
                <a:srgbClr val="000000"/>
              </a:solidFill>
              <a:latin typeface="Ballpoint"/>
            </a:endParaRPr>
          </a:p>
        </p:txBody>
      </p:sp>
      <p:sp>
        <p:nvSpPr>
          <p:cNvPr id="5" name="Freeform 5"/>
          <p:cNvSpPr/>
          <p:nvPr/>
        </p:nvSpPr>
        <p:spPr>
          <a:xfrm>
            <a:off x="5805362" y="2189414"/>
            <a:ext cx="7428022" cy="162066"/>
          </a:xfrm>
          <a:custGeom>
            <a:avLst/>
            <a:gdLst/>
            <a:ahLst/>
            <a:cxnLst/>
            <a:rect l="l" t="t" r="r" b="b"/>
            <a:pathLst>
              <a:path w="7428022" h="162066">
                <a:moveTo>
                  <a:pt x="0" y="0"/>
                </a:moveTo>
                <a:lnTo>
                  <a:pt x="7428023" y="0"/>
                </a:lnTo>
                <a:lnTo>
                  <a:pt x="7428023" y="162066"/>
                </a:lnTo>
                <a:lnTo>
                  <a:pt x="0" y="16206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ar-EG"/>
          </a:p>
        </p:txBody>
      </p:sp>
      <p:sp>
        <p:nvSpPr>
          <p:cNvPr id="6" name="Freeform 6"/>
          <p:cNvSpPr/>
          <p:nvPr/>
        </p:nvSpPr>
        <p:spPr>
          <a:xfrm>
            <a:off x="3812333" y="3568827"/>
            <a:ext cx="11301259" cy="4534630"/>
          </a:xfrm>
          <a:custGeom>
            <a:avLst/>
            <a:gdLst/>
            <a:ahLst/>
            <a:cxnLst/>
            <a:rect l="l" t="t" r="r" b="b"/>
            <a:pathLst>
              <a:path w="11301259" h="4534630">
                <a:moveTo>
                  <a:pt x="0" y="0"/>
                </a:moveTo>
                <a:lnTo>
                  <a:pt x="11301259" y="0"/>
                </a:lnTo>
                <a:lnTo>
                  <a:pt x="11301259" y="4534630"/>
                </a:lnTo>
                <a:lnTo>
                  <a:pt x="0" y="4534630"/>
                </a:lnTo>
                <a:lnTo>
                  <a:pt x="0" y="0"/>
                </a:lnTo>
                <a:close/>
              </a:path>
            </a:pathLst>
          </a:custGeom>
          <a:blipFill>
            <a:blip r:embed="rId6"/>
            <a:stretch>
              <a:fillRect/>
            </a:stretch>
          </a:blipFill>
        </p:spPr>
        <p:txBody>
          <a:bodyPr/>
          <a:lstStyle/>
          <a:p>
            <a:endParaRPr lang="ar-EG"/>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3038" t="-8061" r="-4128" b="-18872"/>
            </a:stretch>
          </a:blipFill>
        </p:spPr>
        <p:txBody>
          <a:bodyPr/>
          <a:lstStyle/>
          <a:p>
            <a:endParaRPr lang="ar-EG"/>
          </a:p>
        </p:txBody>
      </p:sp>
      <p:sp>
        <p:nvSpPr>
          <p:cNvPr id="3" name="Freeform 3"/>
          <p:cNvSpPr/>
          <p:nvPr/>
        </p:nvSpPr>
        <p:spPr>
          <a:xfrm rot="535761">
            <a:off x="-1144789" y="-8146902"/>
            <a:ext cx="20577577" cy="26135746"/>
          </a:xfrm>
          <a:custGeom>
            <a:avLst/>
            <a:gdLst/>
            <a:ahLst/>
            <a:cxnLst/>
            <a:rect l="l" t="t" r="r" b="b"/>
            <a:pathLst>
              <a:path w="20577577" h="26135746">
                <a:moveTo>
                  <a:pt x="0" y="0"/>
                </a:moveTo>
                <a:lnTo>
                  <a:pt x="20577578" y="0"/>
                </a:lnTo>
                <a:lnTo>
                  <a:pt x="20577578" y="26135746"/>
                </a:lnTo>
                <a:lnTo>
                  <a:pt x="0" y="26135746"/>
                </a:lnTo>
                <a:lnTo>
                  <a:pt x="0" y="0"/>
                </a:lnTo>
                <a:close/>
              </a:path>
            </a:pathLst>
          </a:custGeom>
          <a:blipFill>
            <a:blip r:embed="rId3"/>
            <a:stretch>
              <a:fillRect/>
            </a:stretch>
          </a:blipFill>
        </p:spPr>
        <p:txBody>
          <a:bodyPr/>
          <a:lstStyle/>
          <a:p>
            <a:endParaRPr lang="ar-EG"/>
          </a:p>
        </p:txBody>
      </p:sp>
      <p:sp>
        <p:nvSpPr>
          <p:cNvPr id="4" name="Freeform 4"/>
          <p:cNvSpPr/>
          <p:nvPr/>
        </p:nvSpPr>
        <p:spPr>
          <a:xfrm>
            <a:off x="5702749" y="2061147"/>
            <a:ext cx="7428022" cy="162066"/>
          </a:xfrm>
          <a:custGeom>
            <a:avLst/>
            <a:gdLst/>
            <a:ahLst/>
            <a:cxnLst/>
            <a:rect l="l" t="t" r="r" b="b"/>
            <a:pathLst>
              <a:path w="7428022" h="162066">
                <a:moveTo>
                  <a:pt x="0" y="0"/>
                </a:moveTo>
                <a:lnTo>
                  <a:pt x="7428022" y="0"/>
                </a:lnTo>
                <a:lnTo>
                  <a:pt x="7428022" y="162066"/>
                </a:lnTo>
                <a:lnTo>
                  <a:pt x="0" y="16206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ar-EG"/>
          </a:p>
        </p:txBody>
      </p:sp>
      <p:sp>
        <p:nvSpPr>
          <p:cNvPr id="5" name="Freeform 5"/>
          <p:cNvSpPr/>
          <p:nvPr/>
        </p:nvSpPr>
        <p:spPr>
          <a:xfrm>
            <a:off x="2702026" y="2713308"/>
            <a:ext cx="13429467" cy="5783908"/>
          </a:xfrm>
          <a:custGeom>
            <a:avLst/>
            <a:gdLst/>
            <a:ahLst/>
            <a:cxnLst/>
            <a:rect l="l" t="t" r="r" b="b"/>
            <a:pathLst>
              <a:path w="13429467" h="5783908">
                <a:moveTo>
                  <a:pt x="0" y="0"/>
                </a:moveTo>
                <a:lnTo>
                  <a:pt x="13429467" y="0"/>
                </a:lnTo>
                <a:lnTo>
                  <a:pt x="13429467" y="5783907"/>
                </a:lnTo>
                <a:lnTo>
                  <a:pt x="0" y="5783907"/>
                </a:lnTo>
                <a:lnTo>
                  <a:pt x="0" y="0"/>
                </a:lnTo>
                <a:close/>
              </a:path>
            </a:pathLst>
          </a:custGeom>
          <a:blipFill>
            <a:blip r:embed="rId6"/>
            <a:stretch>
              <a:fillRect/>
            </a:stretch>
          </a:blipFill>
        </p:spPr>
        <p:txBody>
          <a:bodyPr/>
          <a:lstStyle/>
          <a:p>
            <a:endParaRPr lang="ar-EG"/>
          </a:p>
        </p:txBody>
      </p:sp>
      <p:sp>
        <p:nvSpPr>
          <p:cNvPr id="6" name="TextBox 6"/>
          <p:cNvSpPr txBox="1"/>
          <p:nvPr/>
        </p:nvSpPr>
        <p:spPr>
          <a:xfrm>
            <a:off x="4258133" y="439841"/>
            <a:ext cx="10823525" cy="1362765"/>
          </a:xfrm>
          <a:prstGeom prst="rect">
            <a:avLst/>
          </a:prstGeom>
        </p:spPr>
        <p:txBody>
          <a:bodyPr lIns="0" tIns="0" rIns="0" bIns="0" rtlCol="0" anchor="t">
            <a:spAutoFit/>
          </a:bodyPr>
          <a:lstStyle/>
          <a:p>
            <a:pPr algn="ctr">
              <a:lnSpc>
                <a:spcPts val="11464"/>
              </a:lnSpc>
              <a:spcBef>
                <a:spcPct val="0"/>
              </a:spcBef>
            </a:pPr>
            <a:r>
              <a:rPr lang="en-US" sz="7120">
                <a:solidFill>
                  <a:srgbClr val="000000"/>
                </a:solidFill>
                <a:latin typeface="Itim"/>
              </a:rPr>
              <a:t>PREPARING CONNECTION </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3038" t="-8061" r="-4128" b="-18872"/>
            </a:stretch>
          </a:blipFill>
        </p:spPr>
        <p:txBody>
          <a:bodyPr/>
          <a:lstStyle/>
          <a:p>
            <a:endParaRPr lang="ar-EG"/>
          </a:p>
        </p:txBody>
      </p:sp>
      <p:sp>
        <p:nvSpPr>
          <p:cNvPr id="3" name="Freeform 3"/>
          <p:cNvSpPr/>
          <p:nvPr/>
        </p:nvSpPr>
        <p:spPr>
          <a:xfrm rot="5299676">
            <a:off x="2989298" y="-2573391"/>
            <a:ext cx="16113378" cy="20465731"/>
          </a:xfrm>
          <a:custGeom>
            <a:avLst/>
            <a:gdLst/>
            <a:ahLst/>
            <a:cxnLst/>
            <a:rect l="l" t="t" r="r" b="b"/>
            <a:pathLst>
              <a:path w="16113378" h="20465731">
                <a:moveTo>
                  <a:pt x="0" y="0"/>
                </a:moveTo>
                <a:lnTo>
                  <a:pt x="16113378" y="0"/>
                </a:lnTo>
                <a:lnTo>
                  <a:pt x="16113378" y="20465731"/>
                </a:lnTo>
                <a:lnTo>
                  <a:pt x="0" y="20465731"/>
                </a:lnTo>
                <a:lnTo>
                  <a:pt x="0" y="0"/>
                </a:lnTo>
                <a:close/>
              </a:path>
            </a:pathLst>
          </a:custGeom>
          <a:blipFill>
            <a:blip r:embed="rId3"/>
            <a:stretch>
              <a:fillRect/>
            </a:stretch>
          </a:blipFill>
        </p:spPr>
        <p:txBody>
          <a:bodyPr/>
          <a:lstStyle/>
          <a:p>
            <a:endParaRPr lang="ar-EG"/>
          </a:p>
        </p:txBody>
      </p:sp>
      <p:sp>
        <p:nvSpPr>
          <p:cNvPr id="4" name="Freeform 4"/>
          <p:cNvSpPr/>
          <p:nvPr/>
        </p:nvSpPr>
        <p:spPr>
          <a:xfrm>
            <a:off x="1152352" y="871432"/>
            <a:ext cx="5129046" cy="5120624"/>
          </a:xfrm>
          <a:custGeom>
            <a:avLst/>
            <a:gdLst/>
            <a:ahLst/>
            <a:cxnLst/>
            <a:rect l="l" t="t" r="r" b="b"/>
            <a:pathLst>
              <a:path w="5129046" h="5120624">
                <a:moveTo>
                  <a:pt x="0" y="0"/>
                </a:moveTo>
                <a:lnTo>
                  <a:pt x="5129046" y="0"/>
                </a:lnTo>
                <a:lnTo>
                  <a:pt x="5129046" y="5120624"/>
                </a:lnTo>
                <a:lnTo>
                  <a:pt x="0" y="5120624"/>
                </a:lnTo>
                <a:lnTo>
                  <a:pt x="0" y="0"/>
                </a:lnTo>
                <a:close/>
              </a:path>
            </a:pathLst>
          </a:custGeom>
          <a:blipFill>
            <a:blip r:embed="rId4"/>
            <a:stretch>
              <a:fillRect/>
            </a:stretch>
          </a:blipFill>
        </p:spPr>
        <p:txBody>
          <a:bodyPr/>
          <a:lstStyle/>
          <a:p>
            <a:endParaRPr lang="ar-EG"/>
          </a:p>
        </p:txBody>
      </p:sp>
      <p:sp>
        <p:nvSpPr>
          <p:cNvPr id="5" name="TextBox 5"/>
          <p:cNvSpPr txBox="1"/>
          <p:nvPr/>
        </p:nvSpPr>
        <p:spPr>
          <a:xfrm rot="-714802">
            <a:off x="1464328" y="2816936"/>
            <a:ext cx="20309519" cy="4390991"/>
          </a:xfrm>
          <a:prstGeom prst="rect">
            <a:avLst/>
          </a:prstGeom>
        </p:spPr>
        <p:txBody>
          <a:bodyPr lIns="0" tIns="0" rIns="0" bIns="0" rtlCol="0" anchor="t">
            <a:spAutoFit/>
          </a:bodyPr>
          <a:lstStyle/>
          <a:p>
            <a:pPr algn="ctr">
              <a:lnSpc>
                <a:spcPts val="32297"/>
              </a:lnSpc>
              <a:spcBef>
                <a:spcPct val="0"/>
              </a:spcBef>
            </a:pPr>
            <a:r>
              <a:rPr lang="en-US" sz="23069">
                <a:solidFill>
                  <a:srgbClr val="000000"/>
                </a:solidFill>
                <a:latin typeface="Ballpoint"/>
              </a:rPr>
              <a:t>GUI  (Tkinter)</a:t>
            </a:r>
          </a:p>
        </p:txBody>
      </p:sp>
      <p:sp>
        <p:nvSpPr>
          <p:cNvPr id="6" name="Freeform 6"/>
          <p:cNvSpPr/>
          <p:nvPr/>
        </p:nvSpPr>
        <p:spPr>
          <a:xfrm rot="-396927">
            <a:off x="6933708" y="6938895"/>
            <a:ext cx="11008854" cy="1441159"/>
          </a:xfrm>
          <a:custGeom>
            <a:avLst/>
            <a:gdLst/>
            <a:ahLst/>
            <a:cxnLst/>
            <a:rect l="l" t="t" r="r" b="b"/>
            <a:pathLst>
              <a:path w="11008854" h="1441159">
                <a:moveTo>
                  <a:pt x="0" y="0"/>
                </a:moveTo>
                <a:lnTo>
                  <a:pt x="11008854" y="0"/>
                </a:lnTo>
                <a:lnTo>
                  <a:pt x="11008854" y="1441159"/>
                </a:lnTo>
                <a:lnTo>
                  <a:pt x="0" y="144115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ar-EG"/>
          </a:p>
        </p:txBody>
      </p:sp>
      <p:sp>
        <p:nvSpPr>
          <p:cNvPr id="7" name="Freeform 7"/>
          <p:cNvSpPr/>
          <p:nvPr/>
        </p:nvSpPr>
        <p:spPr>
          <a:xfrm rot="-2331786">
            <a:off x="747677" y="7274783"/>
            <a:ext cx="5368439" cy="2420678"/>
          </a:xfrm>
          <a:custGeom>
            <a:avLst/>
            <a:gdLst/>
            <a:ahLst/>
            <a:cxnLst/>
            <a:rect l="l" t="t" r="r" b="b"/>
            <a:pathLst>
              <a:path w="5368439" h="2420678">
                <a:moveTo>
                  <a:pt x="0" y="0"/>
                </a:moveTo>
                <a:lnTo>
                  <a:pt x="5368439" y="0"/>
                </a:lnTo>
                <a:lnTo>
                  <a:pt x="5368439" y="2420678"/>
                </a:lnTo>
                <a:lnTo>
                  <a:pt x="0" y="242067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ar-EG"/>
          </a:p>
        </p:txBody>
      </p:sp>
      <p:sp>
        <p:nvSpPr>
          <p:cNvPr id="8" name="Freeform 8"/>
          <p:cNvSpPr/>
          <p:nvPr/>
        </p:nvSpPr>
        <p:spPr>
          <a:xfrm rot="-988331">
            <a:off x="15293040" y="1891534"/>
            <a:ext cx="1589353" cy="2037632"/>
          </a:xfrm>
          <a:custGeom>
            <a:avLst/>
            <a:gdLst/>
            <a:ahLst/>
            <a:cxnLst/>
            <a:rect l="l" t="t" r="r" b="b"/>
            <a:pathLst>
              <a:path w="1589353" h="2037632">
                <a:moveTo>
                  <a:pt x="0" y="0"/>
                </a:moveTo>
                <a:lnTo>
                  <a:pt x="1589353" y="0"/>
                </a:lnTo>
                <a:lnTo>
                  <a:pt x="1589353" y="2037631"/>
                </a:lnTo>
                <a:lnTo>
                  <a:pt x="0" y="2037631"/>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ar-EG"/>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3038" t="-8061" r="-4128" b="-18872"/>
            </a:stretch>
          </a:blipFill>
        </p:spPr>
        <p:txBody>
          <a:bodyPr/>
          <a:lstStyle/>
          <a:p>
            <a:endParaRPr lang="ar-EG"/>
          </a:p>
        </p:txBody>
      </p:sp>
      <p:sp>
        <p:nvSpPr>
          <p:cNvPr id="3" name="Freeform 3"/>
          <p:cNvSpPr/>
          <p:nvPr/>
        </p:nvSpPr>
        <p:spPr>
          <a:xfrm rot="535761">
            <a:off x="-1144789" y="-8146902"/>
            <a:ext cx="20577577" cy="26135746"/>
          </a:xfrm>
          <a:custGeom>
            <a:avLst/>
            <a:gdLst/>
            <a:ahLst/>
            <a:cxnLst/>
            <a:rect l="l" t="t" r="r" b="b"/>
            <a:pathLst>
              <a:path w="20577577" h="26135746">
                <a:moveTo>
                  <a:pt x="0" y="0"/>
                </a:moveTo>
                <a:lnTo>
                  <a:pt x="20577578" y="0"/>
                </a:lnTo>
                <a:lnTo>
                  <a:pt x="20577578" y="26135746"/>
                </a:lnTo>
                <a:lnTo>
                  <a:pt x="0" y="26135746"/>
                </a:lnTo>
                <a:lnTo>
                  <a:pt x="0" y="0"/>
                </a:lnTo>
                <a:close/>
              </a:path>
            </a:pathLst>
          </a:custGeom>
          <a:blipFill>
            <a:blip r:embed="rId3"/>
            <a:stretch>
              <a:fillRect/>
            </a:stretch>
          </a:blipFill>
        </p:spPr>
        <p:txBody>
          <a:bodyPr/>
          <a:lstStyle/>
          <a:p>
            <a:endParaRPr lang="ar-EG"/>
          </a:p>
        </p:txBody>
      </p:sp>
      <p:sp>
        <p:nvSpPr>
          <p:cNvPr id="4" name="Freeform 4"/>
          <p:cNvSpPr/>
          <p:nvPr/>
        </p:nvSpPr>
        <p:spPr>
          <a:xfrm>
            <a:off x="5702749" y="2061147"/>
            <a:ext cx="7428022" cy="162066"/>
          </a:xfrm>
          <a:custGeom>
            <a:avLst/>
            <a:gdLst/>
            <a:ahLst/>
            <a:cxnLst/>
            <a:rect l="l" t="t" r="r" b="b"/>
            <a:pathLst>
              <a:path w="7428022" h="162066">
                <a:moveTo>
                  <a:pt x="0" y="0"/>
                </a:moveTo>
                <a:lnTo>
                  <a:pt x="7428022" y="0"/>
                </a:lnTo>
                <a:lnTo>
                  <a:pt x="7428022" y="162066"/>
                </a:lnTo>
                <a:lnTo>
                  <a:pt x="0" y="16206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ar-EG"/>
          </a:p>
        </p:txBody>
      </p:sp>
      <p:sp>
        <p:nvSpPr>
          <p:cNvPr id="5" name="Freeform 5"/>
          <p:cNvSpPr/>
          <p:nvPr/>
        </p:nvSpPr>
        <p:spPr>
          <a:xfrm>
            <a:off x="5212001" y="2657835"/>
            <a:ext cx="8409518" cy="6823512"/>
          </a:xfrm>
          <a:custGeom>
            <a:avLst/>
            <a:gdLst/>
            <a:ahLst/>
            <a:cxnLst/>
            <a:rect l="l" t="t" r="r" b="b"/>
            <a:pathLst>
              <a:path w="8409518" h="6823512">
                <a:moveTo>
                  <a:pt x="0" y="0"/>
                </a:moveTo>
                <a:lnTo>
                  <a:pt x="8409518" y="0"/>
                </a:lnTo>
                <a:lnTo>
                  <a:pt x="8409518" y="6823512"/>
                </a:lnTo>
                <a:lnTo>
                  <a:pt x="0" y="6823512"/>
                </a:lnTo>
                <a:lnTo>
                  <a:pt x="0" y="0"/>
                </a:lnTo>
                <a:close/>
              </a:path>
            </a:pathLst>
          </a:custGeom>
          <a:blipFill>
            <a:blip r:embed="rId6"/>
            <a:stretch>
              <a:fillRect/>
            </a:stretch>
          </a:blipFill>
        </p:spPr>
        <p:txBody>
          <a:bodyPr/>
          <a:lstStyle/>
          <a:p>
            <a:endParaRPr lang="ar-EG"/>
          </a:p>
        </p:txBody>
      </p:sp>
      <p:sp>
        <p:nvSpPr>
          <p:cNvPr id="6" name="TextBox 6"/>
          <p:cNvSpPr txBox="1"/>
          <p:nvPr/>
        </p:nvSpPr>
        <p:spPr>
          <a:xfrm>
            <a:off x="4258133" y="439841"/>
            <a:ext cx="10823525" cy="1362765"/>
          </a:xfrm>
          <a:prstGeom prst="rect">
            <a:avLst/>
          </a:prstGeom>
        </p:spPr>
        <p:txBody>
          <a:bodyPr lIns="0" tIns="0" rIns="0" bIns="0" rtlCol="0" anchor="t">
            <a:spAutoFit/>
          </a:bodyPr>
          <a:lstStyle/>
          <a:p>
            <a:pPr algn="ctr">
              <a:lnSpc>
                <a:spcPts val="11464"/>
              </a:lnSpc>
              <a:spcBef>
                <a:spcPct val="0"/>
              </a:spcBef>
            </a:pPr>
            <a:r>
              <a:rPr lang="en-US" sz="7120">
                <a:solidFill>
                  <a:srgbClr val="000000"/>
                </a:solidFill>
                <a:latin typeface="Itim"/>
              </a:rPr>
              <a:t>MAIN WINDOW</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3038" t="-8061" r="-4128" b="-18872"/>
            </a:stretch>
          </a:blipFill>
        </p:spPr>
        <p:txBody>
          <a:bodyPr/>
          <a:lstStyle/>
          <a:p>
            <a:endParaRPr lang="ar-EG"/>
          </a:p>
        </p:txBody>
      </p:sp>
      <p:sp>
        <p:nvSpPr>
          <p:cNvPr id="3" name="Freeform 3"/>
          <p:cNvSpPr/>
          <p:nvPr/>
        </p:nvSpPr>
        <p:spPr>
          <a:xfrm rot="5299676">
            <a:off x="2989298" y="-2573391"/>
            <a:ext cx="16113378" cy="20465731"/>
          </a:xfrm>
          <a:custGeom>
            <a:avLst/>
            <a:gdLst/>
            <a:ahLst/>
            <a:cxnLst/>
            <a:rect l="l" t="t" r="r" b="b"/>
            <a:pathLst>
              <a:path w="16113378" h="20465731">
                <a:moveTo>
                  <a:pt x="0" y="0"/>
                </a:moveTo>
                <a:lnTo>
                  <a:pt x="16113378" y="0"/>
                </a:lnTo>
                <a:lnTo>
                  <a:pt x="16113378" y="20465731"/>
                </a:lnTo>
                <a:lnTo>
                  <a:pt x="0" y="20465731"/>
                </a:lnTo>
                <a:lnTo>
                  <a:pt x="0" y="0"/>
                </a:lnTo>
                <a:close/>
              </a:path>
            </a:pathLst>
          </a:custGeom>
          <a:blipFill>
            <a:blip r:embed="rId3"/>
            <a:stretch>
              <a:fillRect/>
            </a:stretch>
          </a:blipFill>
        </p:spPr>
        <p:txBody>
          <a:bodyPr/>
          <a:lstStyle/>
          <a:p>
            <a:endParaRPr lang="ar-EG"/>
          </a:p>
        </p:txBody>
      </p:sp>
      <p:sp>
        <p:nvSpPr>
          <p:cNvPr id="4" name="Freeform 4"/>
          <p:cNvSpPr/>
          <p:nvPr/>
        </p:nvSpPr>
        <p:spPr>
          <a:xfrm>
            <a:off x="1152352" y="871432"/>
            <a:ext cx="5129046" cy="5120624"/>
          </a:xfrm>
          <a:custGeom>
            <a:avLst/>
            <a:gdLst/>
            <a:ahLst/>
            <a:cxnLst/>
            <a:rect l="l" t="t" r="r" b="b"/>
            <a:pathLst>
              <a:path w="5129046" h="5120624">
                <a:moveTo>
                  <a:pt x="0" y="0"/>
                </a:moveTo>
                <a:lnTo>
                  <a:pt x="5129046" y="0"/>
                </a:lnTo>
                <a:lnTo>
                  <a:pt x="5129046" y="5120624"/>
                </a:lnTo>
                <a:lnTo>
                  <a:pt x="0" y="5120624"/>
                </a:lnTo>
                <a:lnTo>
                  <a:pt x="0" y="0"/>
                </a:lnTo>
                <a:close/>
              </a:path>
            </a:pathLst>
          </a:custGeom>
          <a:blipFill>
            <a:blip r:embed="rId4"/>
            <a:stretch>
              <a:fillRect/>
            </a:stretch>
          </a:blipFill>
        </p:spPr>
        <p:txBody>
          <a:bodyPr/>
          <a:lstStyle/>
          <a:p>
            <a:endParaRPr lang="ar-EG"/>
          </a:p>
        </p:txBody>
      </p:sp>
      <p:sp>
        <p:nvSpPr>
          <p:cNvPr id="5" name="TextBox 5"/>
          <p:cNvSpPr txBox="1"/>
          <p:nvPr/>
        </p:nvSpPr>
        <p:spPr>
          <a:xfrm rot="-714802">
            <a:off x="807625" y="2852986"/>
            <a:ext cx="20309519" cy="4390991"/>
          </a:xfrm>
          <a:prstGeom prst="rect">
            <a:avLst/>
          </a:prstGeom>
        </p:spPr>
        <p:txBody>
          <a:bodyPr lIns="0" tIns="0" rIns="0" bIns="0" rtlCol="0" anchor="t">
            <a:spAutoFit/>
          </a:bodyPr>
          <a:lstStyle/>
          <a:p>
            <a:pPr algn="ctr">
              <a:lnSpc>
                <a:spcPts val="32297"/>
              </a:lnSpc>
              <a:spcBef>
                <a:spcPct val="0"/>
              </a:spcBef>
            </a:pPr>
            <a:r>
              <a:rPr lang="en-US" sz="23069">
                <a:solidFill>
                  <a:srgbClr val="000000"/>
                </a:solidFill>
                <a:latin typeface="Ballpoint"/>
              </a:rPr>
              <a:t>Publisher</a:t>
            </a:r>
          </a:p>
        </p:txBody>
      </p:sp>
      <p:sp>
        <p:nvSpPr>
          <p:cNvPr id="6" name="Freeform 6"/>
          <p:cNvSpPr/>
          <p:nvPr/>
        </p:nvSpPr>
        <p:spPr>
          <a:xfrm rot="-396927">
            <a:off x="8130832" y="7399648"/>
            <a:ext cx="8970053" cy="1174261"/>
          </a:xfrm>
          <a:custGeom>
            <a:avLst/>
            <a:gdLst/>
            <a:ahLst/>
            <a:cxnLst/>
            <a:rect l="l" t="t" r="r" b="b"/>
            <a:pathLst>
              <a:path w="8970053" h="1174261">
                <a:moveTo>
                  <a:pt x="0" y="0"/>
                </a:moveTo>
                <a:lnTo>
                  <a:pt x="8970053" y="0"/>
                </a:lnTo>
                <a:lnTo>
                  <a:pt x="8970053" y="1174262"/>
                </a:lnTo>
                <a:lnTo>
                  <a:pt x="0" y="117426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ar-EG"/>
          </a:p>
        </p:txBody>
      </p:sp>
      <p:sp>
        <p:nvSpPr>
          <p:cNvPr id="7" name="Freeform 7"/>
          <p:cNvSpPr/>
          <p:nvPr/>
        </p:nvSpPr>
        <p:spPr>
          <a:xfrm rot="-2331786">
            <a:off x="747677" y="7274783"/>
            <a:ext cx="5368439" cy="2420678"/>
          </a:xfrm>
          <a:custGeom>
            <a:avLst/>
            <a:gdLst/>
            <a:ahLst/>
            <a:cxnLst/>
            <a:rect l="l" t="t" r="r" b="b"/>
            <a:pathLst>
              <a:path w="5368439" h="2420678">
                <a:moveTo>
                  <a:pt x="0" y="0"/>
                </a:moveTo>
                <a:lnTo>
                  <a:pt x="5368439" y="0"/>
                </a:lnTo>
                <a:lnTo>
                  <a:pt x="5368439" y="2420678"/>
                </a:lnTo>
                <a:lnTo>
                  <a:pt x="0" y="242067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ar-EG"/>
          </a:p>
        </p:txBody>
      </p:sp>
      <p:sp>
        <p:nvSpPr>
          <p:cNvPr id="8" name="Freeform 8"/>
          <p:cNvSpPr/>
          <p:nvPr/>
        </p:nvSpPr>
        <p:spPr>
          <a:xfrm rot="-988331">
            <a:off x="15293040" y="1891534"/>
            <a:ext cx="1589353" cy="2037632"/>
          </a:xfrm>
          <a:custGeom>
            <a:avLst/>
            <a:gdLst/>
            <a:ahLst/>
            <a:cxnLst/>
            <a:rect l="l" t="t" r="r" b="b"/>
            <a:pathLst>
              <a:path w="1589353" h="2037632">
                <a:moveTo>
                  <a:pt x="0" y="0"/>
                </a:moveTo>
                <a:lnTo>
                  <a:pt x="1589353" y="0"/>
                </a:lnTo>
                <a:lnTo>
                  <a:pt x="1589353" y="2037631"/>
                </a:lnTo>
                <a:lnTo>
                  <a:pt x="0" y="2037631"/>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ar-EG"/>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3038" t="-8061" r="-4128" b="-18872"/>
            </a:stretch>
          </a:blipFill>
        </p:spPr>
        <p:txBody>
          <a:bodyPr/>
          <a:lstStyle/>
          <a:p>
            <a:endParaRPr lang="ar-EG"/>
          </a:p>
        </p:txBody>
      </p:sp>
      <p:sp>
        <p:nvSpPr>
          <p:cNvPr id="3" name="Freeform 3"/>
          <p:cNvSpPr/>
          <p:nvPr/>
        </p:nvSpPr>
        <p:spPr>
          <a:xfrm rot="535761">
            <a:off x="-1040014" y="-8146902"/>
            <a:ext cx="20577577" cy="26135746"/>
          </a:xfrm>
          <a:custGeom>
            <a:avLst/>
            <a:gdLst/>
            <a:ahLst/>
            <a:cxnLst/>
            <a:rect l="l" t="t" r="r" b="b"/>
            <a:pathLst>
              <a:path w="20577577" h="26135746">
                <a:moveTo>
                  <a:pt x="0" y="0"/>
                </a:moveTo>
                <a:lnTo>
                  <a:pt x="20577578" y="0"/>
                </a:lnTo>
                <a:lnTo>
                  <a:pt x="20577578" y="26135746"/>
                </a:lnTo>
                <a:lnTo>
                  <a:pt x="0" y="26135746"/>
                </a:lnTo>
                <a:lnTo>
                  <a:pt x="0" y="0"/>
                </a:lnTo>
                <a:close/>
              </a:path>
            </a:pathLst>
          </a:custGeom>
          <a:blipFill>
            <a:blip r:embed="rId3"/>
            <a:stretch>
              <a:fillRect/>
            </a:stretch>
          </a:blipFill>
        </p:spPr>
        <p:txBody>
          <a:bodyPr/>
          <a:lstStyle/>
          <a:p>
            <a:endParaRPr lang="ar-EG"/>
          </a:p>
        </p:txBody>
      </p:sp>
      <p:sp>
        <p:nvSpPr>
          <p:cNvPr id="4" name="Freeform 4"/>
          <p:cNvSpPr/>
          <p:nvPr/>
        </p:nvSpPr>
        <p:spPr>
          <a:xfrm>
            <a:off x="5702749" y="2061147"/>
            <a:ext cx="7428022" cy="162066"/>
          </a:xfrm>
          <a:custGeom>
            <a:avLst/>
            <a:gdLst/>
            <a:ahLst/>
            <a:cxnLst/>
            <a:rect l="l" t="t" r="r" b="b"/>
            <a:pathLst>
              <a:path w="7428022" h="162066">
                <a:moveTo>
                  <a:pt x="0" y="0"/>
                </a:moveTo>
                <a:lnTo>
                  <a:pt x="7428022" y="0"/>
                </a:lnTo>
                <a:lnTo>
                  <a:pt x="7428022" y="162066"/>
                </a:lnTo>
                <a:lnTo>
                  <a:pt x="0" y="16206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ar-EG"/>
          </a:p>
        </p:txBody>
      </p:sp>
      <p:sp>
        <p:nvSpPr>
          <p:cNvPr id="5" name="Freeform 5"/>
          <p:cNvSpPr/>
          <p:nvPr/>
        </p:nvSpPr>
        <p:spPr>
          <a:xfrm>
            <a:off x="2647811" y="2955062"/>
            <a:ext cx="14380608" cy="5245175"/>
          </a:xfrm>
          <a:custGeom>
            <a:avLst/>
            <a:gdLst/>
            <a:ahLst/>
            <a:cxnLst/>
            <a:rect l="l" t="t" r="r" b="b"/>
            <a:pathLst>
              <a:path w="14380608" h="5245175">
                <a:moveTo>
                  <a:pt x="0" y="0"/>
                </a:moveTo>
                <a:lnTo>
                  <a:pt x="14380608" y="0"/>
                </a:lnTo>
                <a:lnTo>
                  <a:pt x="14380608" y="5245175"/>
                </a:lnTo>
                <a:lnTo>
                  <a:pt x="0" y="5245175"/>
                </a:lnTo>
                <a:lnTo>
                  <a:pt x="0" y="0"/>
                </a:lnTo>
                <a:close/>
              </a:path>
            </a:pathLst>
          </a:custGeom>
          <a:blipFill>
            <a:blip r:embed="rId6"/>
            <a:stretch>
              <a:fillRect t="-1956"/>
            </a:stretch>
          </a:blipFill>
        </p:spPr>
        <p:txBody>
          <a:bodyPr/>
          <a:lstStyle/>
          <a:p>
            <a:endParaRPr lang="ar-EG"/>
          </a:p>
        </p:txBody>
      </p:sp>
      <p:sp>
        <p:nvSpPr>
          <p:cNvPr id="6" name="TextBox 6"/>
          <p:cNvSpPr txBox="1"/>
          <p:nvPr/>
        </p:nvSpPr>
        <p:spPr>
          <a:xfrm>
            <a:off x="4258133" y="439841"/>
            <a:ext cx="10823525" cy="1362765"/>
          </a:xfrm>
          <a:prstGeom prst="rect">
            <a:avLst/>
          </a:prstGeom>
        </p:spPr>
        <p:txBody>
          <a:bodyPr lIns="0" tIns="0" rIns="0" bIns="0" rtlCol="0" anchor="t">
            <a:spAutoFit/>
          </a:bodyPr>
          <a:lstStyle/>
          <a:p>
            <a:pPr algn="ctr">
              <a:lnSpc>
                <a:spcPts val="11464"/>
              </a:lnSpc>
              <a:spcBef>
                <a:spcPct val="0"/>
              </a:spcBef>
            </a:pPr>
            <a:r>
              <a:rPr lang="en-US" sz="7120">
                <a:solidFill>
                  <a:srgbClr val="000000"/>
                </a:solidFill>
                <a:latin typeface="Itim"/>
              </a:rPr>
              <a:t>PUBLISHER WINDOW</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3038" t="-8061" r="-4128" b="-18872"/>
            </a:stretch>
          </a:blipFill>
        </p:spPr>
        <p:txBody>
          <a:bodyPr/>
          <a:lstStyle/>
          <a:p>
            <a:endParaRPr lang="ar-EG"/>
          </a:p>
        </p:txBody>
      </p:sp>
      <p:sp>
        <p:nvSpPr>
          <p:cNvPr id="3" name="Freeform 3"/>
          <p:cNvSpPr/>
          <p:nvPr/>
        </p:nvSpPr>
        <p:spPr>
          <a:xfrm rot="535761">
            <a:off x="-1144789" y="-8146902"/>
            <a:ext cx="20577577" cy="26135746"/>
          </a:xfrm>
          <a:custGeom>
            <a:avLst/>
            <a:gdLst/>
            <a:ahLst/>
            <a:cxnLst/>
            <a:rect l="l" t="t" r="r" b="b"/>
            <a:pathLst>
              <a:path w="20577577" h="26135746">
                <a:moveTo>
                  <a:pt x="0" y="0"/>
                </a:moveTo>
                <a:lnTo>
                  <a:pt x="20577578" y="0"/>
                </a:lnTo>
                <a:lnTo>
                  <a:pt x="20577578" y="26135746"/>
                </a:lnTo>
                <a:lnTo>
                  <a:pt x="0" y="26135746"/>
                </a:lnTo>
                <a:lnTo>
                  <a:pt x="0" y="0"/>
                </a:lnTo>
                <a:close/>
              </a:path>
            </a:pathLst>
          </a:custGeom>
          <a:blipFill>
            <a:blip r:embed="rId3"/>
            <a:stretch>
              <a:fillRect/>
            </a:stretch>
          </a:blipFill>
        </p:spPr>
        <p:txBody>
          <a:bodyPr/>
          <a:lstStyle/>
          <a:p>
            <a:endParaRPr lang="ar-EG"/>
          </a:p>
        </p:txBody>
      </p:sp>
      <p:sp>
        <p:nvSpPr>
          <p:cNvPr id="4" name="Freeform 4"/>
          <p:cNvSpPr/>
          <p:nvPr/>
        </p:nvSpPr>
        <p:spPr>
          <a:xfrm>
            <a:off x="5702749" y="2061147"/>
            <a:ext cx="7428022" cy="162066"/>
          </a:xfrm>
          <a:custGeom>
            <a:avLst/>
            <a:gdLst/>
            <a:ahLst/>
            <a:cxnLst/>
            <a:rect l="l" t="t" r="r" b="b"/>
            <a:pathLst>
              <a:path w="7428022" h="162066">
                <a:moveTo>
                  <a:pt x="0" y="0"/>
                </a:moveTo>
                <a:lnTo>
                  <a:pt x="7428022" y="0"/>
                </a:lnTo>
                <a:lnTo>
                  <a:pt x="7428022" y="162066"/>
                </a:lnTo>
                <a:lnTo>
                  <a:pt x="0" y="16206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ar-EG"/>
          </a:p>
        </p:txBody>
      </p:sp>
      <p:sp>
        <p:nvSpPr>
          <p:cNvPr id="5" name="AutoShape 5"/>
          <p:cNvSpPr/>
          <p:nvPr/>
        </p:nvSpPr>
        <p:spPr>
          <a:xfrm>
            <a:off x="5897880" y="5143500"/>
            <a:ext cx="6492240" cy="0"/>
          </a:xfrm>
          <a:prstGeom prst="line">
            <a:avLst/>
          </a:prstGeom>
          <a:ln w="38100" cap="flat">
            <a:solidFill>
              <a:srgbClr val="FFFFFF"/>
            </a:solidFill>
            <a:prstDash val="solid"/>
            <a:headEnd type="none" w="sm" len="sm"/>
            <a:tailEnd type="triangle" w="lg" len="med"/>
          </a:ln>
        </p:spPr>
        <p:txBody>
          <a:bodyPr/>
          <a:lstStyle/>
          <a:p>
            <a:endParaRPr lang="ar-EG"/>
          </a:p>
        </p:txBody>
      </p:sp>
      <p:sp>
        <p:nvSpPr>
          <p:cNvPr id="6" name="Freeform 6"/>
          <p:cNvSpPr/>
          <p:nvPr/>
        </p:nvSpPr>
        <p:spPr>
          <a:xfrm>
            <a:off x="2228104" y="2585163"/>
            <a:ext cx="14501049" cy="5505867"/>
          </a:xfrm>
          <a:custGeom>
            <a:avLst/>
            <a:gdLst/>
            <a:ahLst/>
            <a:cxnLst/>
            <a:rect l="l" t="t" r="r" b="b"/>
            <a:pathLst>
              <a:path w="14501049" h="5505867">
                <a:moveTo>
                  <a:pt x="0" y="0"/>
                </a:moveTo>
                <a:lnTo>
                  <a:pt x="14501048" y="0"/>
                </a:lnTo>
                <a:lnTo>
                  <a:pt x="14501048" y="5505867"/>
                </a:lnTo>
                <a:lnTo>
                  <a:pt x="0" y="5505867"/>
                </a:lnTo>
                <a:lnTo>
                  <a:pt x="0" y="0"/>
                </a:lnTo>
                <a:close/>
              </a:path>
            </a:pathLst>
          </a:custGeom>
          <a:blipFill>
            <a:blip r:embed="rId6"/>
            <a:stretch>
              <a:fillRect/>
            </a:stretch>
          </a:blipFill>
        </p:spPr>
        <p:txBody>
          <a:bodyPr/>
          <a:lstStyle/>
          <a:p>
            <a:endParaRPr lang="ar-EG"/>
          </a:p>
        </p:txBody>
      </p:sp>
      <p:sp>
        <p:nvSpPr>
          <p:cNvPr id="7" name="TextBox 7"/>
          <p:cNvSpPr txBox="1"/>
          <p:nvPr/>
        </p:nvSpPr>
        <p:spPr>
          <a:xfrm>
            <a:off x="1028700" y="697016"/>
            <a:ext cx="16899856" cy="1005190"/>
          </a:xfrm>
          <a:prstGeom prst="rect">
            <a:avLst/>
          </a:prstGeom>
        </p:spPr>
        <p:txBody>
          <a:bodyPr lIns="0" tIns="0" rIns="0" bIns="0" rtlCol="0" anchor="t">
            <a:spAutoFit/>
          </a:bodyPr>
          <a:lstStyle/>
          <a:p>
            <a:pPr algn="ctr">
              <a:lnSpc>
                <a:spcPts val="8469"/>
              </a:lnSpc>
              <a:spcBef>
                <a:spcPct val="0"/>
              </a:spcBef>
            </a:pPr>
            <a:r>
              <a:rPr lang="en-US" sz="5260">
                <a:solidFill>
                  <a:srgbClr val="000000"/>
                </a:solidFill>
                <a:latin typeface="Itim"/>
              </a:rPr>
              <a:t>UPDATE (NAME PUBLISHER IN DATA)</a:t>
            </a:r>
          </a:p>
        </p:txBody>
      </p:sp>
      <p:sp>
        <p:nvSpPr>
          <p:cNvPr id="8" name="Freeform 8"/>
          <p:cNvSpPr/>
          <p:nvPr/>
        </p:nvSpPr>
        <p:spPr>
          <a:xfrm rot="-850685">
            <a:off x="2830670" y="2295362"/>
            <a:ext cx="1463221" cy="1082784"/>
          </a:xfrm>
          <a:custGeom>
            <a:avLst/>
            <a:gdLst/>
            <a:ahLst/>
            <a:cxnLst/>
            <a:rect l="l" t="t" r="r" b="b"/>
            <a:pathLst>
              <a:path w="1463221" h="1082784">
                <a:moveTo>
                  <a:pt x="0" y="0"/>
                </a:moveTo>
                <a:lnTo>
                  <a:pt x="1463221" y="0"/>
                </a:lnTo>
                <a:lnTo>
                  <a:pt x="1463221" y="1082784"/>
                </a:lnTo>
                <a:lnTo>
                  <a:pt x="0" y="108278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ar-EG"/>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3038" t="-8061" r="-4128" b="-18872"/>
            </a:stretch>
          </a:blipFill>
        </p:spPr>
        <p:txBody>
          <a:bodyPr/>
          <a:lstStyle/>
          <a:p>
            <a:endParaRPr lang="ar-EG"/>
          </a:p>
        </p:txBody>
      </p:sp>
      <p:sp>
        <p:nvSpPr>
          <p:cNvPr id="3" name="Freeform 3"/>
          <p:cNvSpPr/>
          <p:nvPr/>
        </p:nvSpPr>
        <p:spPr>
          <a:xfrm rot="535761">
            <a:off x="-1144789" y="-8146902"/>
            <a:ext cx="20577577" cy="26135746"/>
          </a:xfrm>
          <a:custGeom>
            <a:avLst/>
            <a:gdLst/>
            <a:ahLst/>
            <a:cxnLst/>
            <a:rect l="l" t="t" r="r" b="b"/>
            <a:pathLst>
              <a:path w="20577577" h="26135746">
                <a:moveTo>
                  <a:pt x="0" y="0"/>
                </a:moveTo>
                <a:lnTo>
                  <a:pt x="20577578" y="0"/>
                </a:lnTo>
                <a:lnTo>
                  <a:pt x="20577578" y="26135746"/>
                </a:lnTo>
                <a:lnTo>
                  <a:pt x="0" y="26135746"/>
                </a:lnTo>
                <a:lnTo>
                  <a:pt x="0" y="0"/>
                </a:lnTo>
                <a:close/>
              </a:path>
            </a:pathLst>
          </a:custGeom>
          <a:blipFill>
            <a:blip r:embed="rId3"/>
            <a:stretch>
              <a:fillRect/>
            </a:stretch>
          </a:blipFill>
        </p:spPr>
        <p:txBody>
          <a:bodyPr/>
          <a:lstStyle/>
          <a:p>
            <a:endParaRPr lang="ar-EG"/>
          </a:p>
        </p:txBody>
      </p:sp>
      <p:sp>
        <p:nvSpPr>
          <p:cNvPr id="4" name="Freeform 4"/>
          <p:cNvSpPr/>
          <p:nvPr/>
        </p:nvSpPr>
        <p:spPr>
          <a:xfrm>
            <a:off x="5702749" y="2061147"/>
            <a:ext cx="7428022" cy="162066"/>
          </a:xfrm>
          <a:custGeom>
            <a:avLst/>
            <a:gdLst/>
            <a:ahLst/>
            <a:cxnLst/>
            <a:rect l="l" t="t" r="r" b="b"/>
            <a:pathLst>
              <a:path w="7428022" h="162066">
                <a:moveTo>
                  <a:pt x="0" y="0"/>
                </a:moveTo>
                <a:lnTo>
                  <a:pt x="7428022" y="0"/>
                </a:lnTo>
                <a:lnTo>
                  <a:pt x="7428022" y="162066"/>
                </a:lnTo>
                <a:lnTo>
                  <a:pt x="0" y="16206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ar-EG"/>
          </a:p>
        </p:txBody>
      </p:sp>
      <p:sp>
        <p:nvSpPr>
          <p:cNvPr id="5" name="Freeform 5"/>
          <p:cNvSpPr/>
          <p:nvPr/>
        </p:nvSpPr>
        <p:spPr>
          <a:xfrm>
            <a:off x="2351387" y="3184487"/>
            <a:ext cx="14650353" cy="5425209"/>
          </a:xfrm>
          <a:custGeom>
            <a:avLst/>
            <a:gdLst/>
            <a:ahLst/>
            <a:cxnLst/>
            <a:rect l="l" t="t" r="r" b="b"/>
            <a:pathLst>
              <a:path w="14650353" h="5425209">
                <a:moveTo>
                  <a:pt x="0" y="0"/>
                </a:moveTo>
                <a:lnTo>
                  <a:pt x="14650353" y="0"/>
                </a:lnTo>
                <a:lnTo>
                  <a:pt x="14650353" y="5425209"/>
                </a:lnTo>
                <a:lnTo>
                  <a:pt x="0" y="5425209"/>
                </a:lnTo>
                <a:lnTo>
                  <a:pt x="0" y="0"/>
                </a:lnTo>
                <a:close/>
              </a:path>
            </a:pathLst>
          </a:custGeom>
          <a:blipFill>
            <a:blip r:embed="rId6"/>
            <a:stretch>
              <a:fillRect/>
            </a:stretch>
          </a:blipFill>
        </p:spPr>
        <p:txBody>
          <a:bodyPr/>
          <a:lstStyle/>
          <a:p>
            <a:endParaRPr lang="ar-EG"/>
          </a:p>
        </p:txBody>
      </p:sp>
      <p:sp>
        <p:nvSpPr>
          <p:cNvPr id="6" name="TextBox 6"/>
          <p:cNvSpPr txBox="1"/>
          <p:nvPr/>
        </p:nvSpPr>
        <p:spPr>
          <a:xfrm>
            <a:off x="1205376" y="439841"/>
            <a:ext cx="16621197" cy="1362765"/>
          </a:xfrm>
          <a:prstGeom prst="rect">
            <a:avLst/>
          </a:prstGeom>
        </p:spPr>
        <p:txBody>
          <a:bodyPr lIns="0" tIns="0" rIns="0" bIns="0" rtlCol="0" anchor="t">
            <a:spAutoFit/>
          </a:bodyPr>
          <a:lstStyle/>
          <a:p>
            <a:pPr algn="ctr">
              <a:lnSpc>
                <a:spcPts val="11464"/>
              </a:lnSpc>
              <a:spcBef>
                <a:spcPct val="0"/>
              </a:spcBef>
            </a:pPr>
            <a:r>
              <a:rPr lang="en-US" sz="7120">
                <a:solidFill>
                  <a:srgbClr val="000000"/>
                </a:solidFill>
                <a:latin typeface="Itim"/>
              </a:rPr>
              <a:t>DELETE ( PUBLISHER FROM DATA )</a:t>
            </a:r>
          </a:p>
        </p:txBody>
      </p:sp>
      <p:sp>
        <p:nvSpPr>
          <p:cNvPr id="7" name="Freeform 7"/>
          <p:cNvSpPr/>
          <p:nvPr/>
        </p:nvSpPr>
        <p:spPr>
          <a:xfrm rot="-850685">
            <a:off x="4091106" y="2858607"/>
            <a:ext cx="1463221" cy="1082784"/>
          </a:xfrm>
          <a:custGeom>
            <a:avLst/>
            <a:gdLst/>
            <a:ahLst/>
            <a:cxnLst/>
            <a:rect l="l" t="t" r="r" b="b"/>
            <a:pathLst>
              <a:path w="1463221" h="1082784">
                <a:moveTo>
                  <a:pt x="0" y="0"/>
                </a:moveTo>
                <a:lnTo>
                  <a:pt x="1463222" y="0"/>
                </a:lnTo>
                <a:lnTo>
                  <a:pt x="1463222" y="1082784"/>
                </a:lnTo>
                <a:lnTo>
                  <a:pt x="0" y="108278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ar-EG"/>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3038" t="-8061" r="-4128" b="-18872"/>
            </a:stretch>
          </a:blipFill>
        </p:spPr>
        <p:txBody>
          <a:bodyPr/>
          <a:lstStyle/>
          <a:p>
            <a:endParaRPr lang="ar-EG"/>
          </a:p>
        </p:txBody>
      </p:sp>
      <p:sp>
        <p:nvSpPr>
          <p:cNvPr id="3" name="Freeform 3"/>
          <p:cNvSpPr/>
          <p:nvPr/>
        </p:nvSpPr>
        <p:spPr>
          <a:xfrm rot="535761">
            <a:off x="-1144789" y="-8146902"/>
            <a:ext cx="20577577" cy="26135746"/>
          </a:xfrm>
          <a:custGeom>
            <a:avLst/>
            <a:gdLst/>
            <a:ahLst/>
            <a:cxnLst/>
            <a:rect l="l" t="t" r="r" b="b"/>
            <a:pathLst>
              <a:path w="20577577" h="26135746">
                <a:moveTo>
                  <a:pt x="0" y="0"/>
                </a:moveTo>
                <a:lnTo>
                  <a:pt x="20577578" y="0"/>
                </a:lnTo>
                <a:lnTo>
                  <a:pt x="20577578" y="26135746"/>
                </a:lnTo>
                <a:lnTo>
                  <a:pt x="0" y="26135746"/>
                </a:lnTo>
                <a:lnTo>
                  <a:pt x="0" y="0"/>
                </a:lnTo>
                <a:close/>
              </a:path>
            </a:pathLst>
          </a:custGeom>
          <a:blipFill>
            <a:blip r:embed="rId3"/>
            <a:stretch>
              <a:fillRect/>
            </a:stretch>
          </a:blipFill>
        </p:spPr>
        <p:txBody>
          <a:bodyPr/>
          <a:lstStyle/>
          <a:p>
            <a:endParaRPr lang="ar-EG"/>
          </a:p>
        </p:txBody>
      </p:sp>
      <p:sp>
        <p:nvSpPr>
          <p:cNvPr id="4" name="Freeform 4"/>
          <p:cNvSpPr/>
          <p:nvPr/>
        </p:nvSpPr>
        <p:spPr>
          <a:xfrm>
            <a:off x="5702749" y="2061147"/>
            <a:ext cx="7428022" cy="162066"/>
          </a:xfrm>
          <a:custGeom>
            <a:avLst/>
            <a:gdLst/>
            <a:ahLst/>
            <a:cxnLst/>
            <a:rect l="l" t="t" r="r" b="b"/>
            <a:pathLst>
              <a:path w="7428022" h="162066">
                <a:moveTo>
                  <a:pt x="0" y="0"/>
                </a:moveTo>
                <a:lnTo>
                  <a:pt x="7428022" y="0"/>
                </a:lnTo>
                <a:lnTo>
                  <a:pt x="7428022" y="162066"/>
                </a:lnTo>
                <a:lnTo>
                  <a:pt x="0" y="16206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ar-EG"/>
          </a:p>
        </p:txBody>
      </p:sp>
      <p:sp>
        <p:nvSpPr>
          <p:cNvPr id="5" name="Freeform 5"/>
          <p:cNvSpPr/>
          <p:nvPr/>
        </p:nvSpPr>
        <p:spPr>
          <a:xfrm>
            <a:off x="2349850" y="2976957"/>
            <a:ext cx="14541942" cy="5589559"/>
          </a:xfrm>
          <a:custGeom>
            <a:avLst/>
            <a:gdLst/>
            <a:ahLst/>
            <a:cxnLst/>
            <a:rect l="l" t="t" r="r" b="b"/>
            <a:pathLst>
              <a:path w="14541942" h="5589559">
                <a:moveTo>
                  <a:pt x="0" y="0"/>
                </a:moveTo>
                <a:lnTo>
                  <a:pt x="14541942" y="0"/>
                </a:lnTo>
                <a:lnTo>
                  <a:pt x="14541942" y="5589559"/>
                </a:lnTo>
                <a:lnTo>
                  <a:pt x="0" y="5589559"/>
                </a:lnTo>
                <a:lnTo>
                  <a:pt x="0" y="0"/>
                </a:lnTo>
                <a:close/>
              </a:path>
            </a:pathLst>
          </a:custGeom>
          <a:blipFill>
            <a:blip r:embed="rId6"/>
            <a:stretch>
              <a:fillRect/>
            </a:stretch>
          </a:blipFill>
        </p:spPr>
        <p:txBody>
          <a:bodyPr/>
          <a:lstStyle/>
          <a:p>
            <a:endParaRPr lang="ar-EG"/>
          </a:p>
        </p:txBody>
      </p:sp>
      <p:sp>
        <p:nvSpPr>
          <p:cNvPr id="6" name="TextBox 6"/>
          <p:cNvSpPr txBox="1"/>
          <p:nvPr/>
        </p:nvSpPr>
        <p:spPr>
          <a:xfrm>
            <a:off x="2132298" y="439841"/>
            <a:ext cx="14568923" cy="1362765"/>
          </a:xfrm>
          <a:prstGeom prst="rect">
            <a:avLst/>
          </a:prstGeom>
        </p:spPr>
        <p:txBody>
          <a:bodyPr lIns="0" tIns="0" rIns="0" bIns="0" rtlCol="0" anchor="t">
            <a:spAutoFit/>
          </a:bodyPr>
          <a:lstStyle/>
          <a:p>
            <a:pPr algn="ctr">
              <a:lnSpc>
                <a:spcPts val="11464"/>
              </a:lnSpc>
              <a:spcBef>
                <a:spcPct val="0"/>
              </a:spcBef>
            </a:pPr>
            <a:r>
              <a:rPr lang="en-US" sz="7120">
                <a:solidFill>
                  <a:srgbClr val="000000"/>
                </a:solidFill>
                <a:latin typeface="Itim"/>
              </a:rPr>
              <a:t>INSERT ( PUBLISHER IN DATA )</a:t>
            </a:r>
          </a:p>
        </p:txBody>
      </p:sp>
      <p:sp>
        <p:nvSpPr>
          <p:cNvPr id="7" name="Freeform 7"/>
          <p:cNvSpPr/>
          <p:nvPr/>
        </p:nvSpPr>
        <p:spPr>
          <a:xfrm rot="-850685">
            <a:off x="5491514" y="2643095"/>
            <a:ext cx="1463221" cy="1082784"/>
          </a:xfrm>
          <a:custGeom>
            <a:avLst/>
            <a:gdLst/>
            <a:ahLst/>
            <a:cxnLst/>
            <a:rect l="l" t="t" r="r" b="b"/>
            <a:pathLst>
              <a:path w="1463221" h="1082784">
                <a:moveTo>
                  <a:pt x="0" y="0"/>
                </a:moveTo>
                <a:lnTo>
                  <a:pt x="1463221" y="0"/>
                </a:lnTo>
                <a:lnTo>
                  <a:pt x="1463221" y="1082784"/>
                </a:lnTo>
                <a:lnTo>
                  <a:pt x="0" y="108278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ar-EG"/>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3038" t="-8061" r="-4128" b="-18872"/>
            </a:stretch>
          </a:blipFill>
        </p:spPr>
        <p:txBody>
          <a:bodyPr/>
          <a:lstStyle/>
          <a:p>
            <a:endParaRPr lang="ar-EG"/>
          </a:p>
        </p:txBody>
      </p:sp>
      <p:sp>
        <p:nvSpPr>
          <p:cNvPr id="3" name="Freeform 3"/>
          <p:cNvSpPr/>
          <p:nvPr/>
        </p:nvSpPr>
        <p:spPr>
          <a:xfrm rot="535761">
            <a:off x="-1144789" y="-8146902"/>
            <a:ext cx="20577577" cy="26135746"/>
          </a:xfrm>
          <a:custGeom>
            <a:avLst/>
            <a:gdLst/>
            <a:ahLst/>
            <a:cxnLst/>
            <a:rect l="l" t="t" r="r" b="b"/>
            <a:pathLst>
              <a:path w="20577577" h="26135746">
                <a:moveTo>
                  <a:pt x="0" y="0"/>
                </a:moveTo>
                <a:lnTo>
                  <a:pt x="20577578" y="0"/>
                </a:lnTo>
                <a:lnTo>
                  <a:pt x="20577578" y="26135746"/>
                </a:lnTo>
                <a:lnTo>
                  <a:pt x="0" y="26135746"/>
                </a:lnTo>
                <a:lnTo>
                  <a:pt x="0" y="0"/>
                </a:lnTo>
                <a:close/>
              </a:path>
            </a:pathLst>
          </a:custGeom>
          <a:blipFill>
            <a:blip r:embed="rId3"/>
            <a:stretch>
              <a:fillRect/>
            </a:stretch>
          </a:blipFill>
        </p:spPr>
        <p:txBody>
          <a:bodyPr/>
          <a:lstStyle/>
          <a:p>
            <a:endParaRPr lang="ar-EG"/>
          </a:p>
        </p:txBody>
      </p:sp>
      <p:sp>
        <p:nvSpPr>
          <p:cNvPr id="4" name="Freeform 4"/>
          <p:cNvSpPr/>
          <p:nvPr/>
        </p:nvSpPr>
        <p:spPr>
          <a:xfrm>
            <a:off x="5163044" y="2163438"/>
            <a:ext cx="9347197" cy="203939"/>
          </a:xfrm>
          <a:custGeom>
            <a:avLst/>
            <a:gdLst/>
            <a:ahLst/>
            <a:cxnLst/>
            <a:rect l="l" t="t" r="r" b="b"/>
            <a:pathLst>
              <a:path w="9347197" h="203939">
                <a:moveTo>
                  <a:pt x="0" y="0"/>
                </a:moveTo>
                <a:lnTo>
                  <a:pt x="9347197" y="0"/>
                </a:lnTo>
                <a:lnTo>
                  <a:pt x="9347197" y="203939"/>
                </a:lnTo>
                <a:lnTo>
                  <a:pt x="0" y="20393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ar-EG"/>
          </a:p>
        </p:txBody>
      </p:sp>
      <p:sp>
        <p:nvSpPr>
          <p:cNvPr id="5" name="Freeform 5"/>
          <p:cNvSpPr/>
          <p:nvPr/>
        </p:nvSpPr>
        <p:spPr>
          <a:xfrm>
            <a:off x="2522483" y="3010206"/>
            <a:ext cx="14628318" cy="5519905"/>
          </a:xfrm>
          <a:custGeom>
            <a:avLst/>
            <a:gdLst/>
            <a:ahLst/>
            <a:cxnLst/>
            <a:rect l="l" t="t" r="r" b="b"/>
            <a:pathLst>
              <a:path w="14628318" h="5519905">
                <a:moveTo>
                  <a:pt x="0" y="0"/>
                </a:moveTo>
                <a:lnTo>
                  <a:pt x="14628318" y="0"/>
                </a:lnTo>
                <a:lnTo>
                  <a:pt x="14628318" y="5519904"/>
                </a:lnTo>
                <a:lnTo>
                  <a:pt x="0" y="5519904"/>
                </a:lnTo>
                <a:lnTo>
                  <a:pt x="0" y="0"/>
                </a:lnTo>
                <a:close/>
              </a:path>
            </a:pathLst>
          </a:custGeom>
          <a:blipFill>
            <a:blip r:embed="rId6"/>
            <a:stretch>
              <a:fillRect/>
            </a:stretch>
          </a:blipFill>
        </p:spPr>
        <p:txBody>
          <a:bodyPr/>
          <a:lstStyle/>
          <a:p>
            <a:endParaRPr lang="ar-EG"/>
          </a:p>
        </p:txBody>
      </p:sp>
      <p:sp>
        <p:nvSpPr>
          <p:cNvPr id="6" name="TextBox 6"/>
          <p:cNvSpPr txBox="1"/>
          <p:nvPr/>
        </p:nvSpPr>
        <p:spPr>
          <a:xfrm>
            <a:off x="-2719596" y="828675"/>
            <a:ext cx="25112477" cy="958850"/>
          </a:xfrm>
          <a:prstGeom prst="rect">
            <a:avLst/>
          </a:prstGeom>
        </p:spPr>
        <p:txBody>
          <a:bodyPr lIns="0" tIns="0" rIns="0" bIns="0" rtlCol="0" anchor="t">
            <a:spAutoFit/>
          </a:bodyPr>
          <a:lstStyle/>
          <a:p>
            <a:pPr algn="ctr">
              <a:lnSpc>
                <a:spcPts val="8050"/>
              </a:lnSpc>
              <a:spcBef>
                <a:spcPct val="0"/>
              </a:spcBef>
            </a:pPr>
            <a:r>
              <a:rPr lang="en-US" sz="5000">
                <a:solidFill>
                  <a:srgbClr val="000000"/>
                </a:solidFill>
                <a:latin typeface="Itim"/>
              </a:rPr>
              <a:t>SELECT BUTTON RESULT (FIND ALL PUBLISHERS)</a:t>
            </a:r>
          </a:p>
        </p:txBody>
      </p:sp>
      <p:sp>
        <p:nvSpPr>
          <p:cNvPr id="7" name="Freeform 7"/>
          <p:cNvSpPr/>
          <p:nvPr/>
        </p:nvSpPr>
        <p:spPr>
          <a:xfrm rot="-850685">
            <a:off x="6950145" y="2840086"/>
            <a:ext cx="1463221" cy="1082784"/>
          </a:xfrm>
          <a:custGeom>
            <a:avLst/>
            <a:gdLst/>
            <a:ahLst/>
            <a:cxnLst/>
            <a:rect l="l" t="t" r="r" b="b"/>
            <a:pathLst>
              <a:path w="1463221" h="1082784">
                <a:moveTo>
                  <a:pt x="0" y="0"/>
                </a:moveTo>
                <a:lnTo>
                  <a:pt x="1463221" y="0"/>
                </a:lnTo>
                <a:lnTo>
                  <a:pt x="1463221" y="1082784"/>
                </a:lnTo>
                <a:lnTo>
                  <a:pt x="0" y="108278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ar-EG"/>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3038" t="-8061" r="-4128" b="-18872"/>
            </a:stretch>
          </a:blipFill>
        </p:spPr>
        <p:txBody>
          <a:bodyPr/>
          <a:lstStyle/>
          <a:p>
            <a:endParaRPr lang="ar-EG"/>
          </a:p>
        </p:txBody>
      </p:sp>
      <p:sp>
        <p:nvSpPr>
          <p:cNvPr id="3" name="Freeform 3"/>
          <p:cNvSpPr/>
          <p:nvPr/>
        </p:nvSpPr>
        <p:spPr>
          <a:xfrm rot="5976154">
            <a:off x="1971508" y="-2710729"/>
            <a:ext cx="14344983" cy="18219679"/>
          </a:xfrm>
          <a:custGeom>
            <a:avLst/>
            <a:gdLst/>
            <a:ahLst/>
            <a:cxnLst/>
            <a:rect l="l" t="t" r="r" b="b"/>
            <a:pathLst>
              <a:path w="14344983" h="18219679">
                <a:moveTo>
                  <a:pt x="0" y="0"/>
                </a:moveTo>
                <a:lnTo>
                  <a:pt x="14344984" y="0"/>
                </a:lnTo>
                <a:lnTo>
                  <a:pt x="14344984" y="18219678"/>
                </a:lnTo>
                <a:lnTo>
                  <a:pt x="0" y="18219678"/>
                </a:lnTo>
                <a:lnTo>
                  <a:pt x="0" y="0"/>
                </a:lnTo>
                <a:close/>
              </a:path>
            </a:pathLst>
          </a:custGeom>
          <a:blipFill>
            <a:blip r:embed="rId3"/>
            <a:stretch>
              <a:fillRect/>
            </a:stretch>
          </a:blipFill>
        </p:spPr>
        <p:txBody>
          <a:bodyPr/>
          <a:lstStyle/>
          <a:p>
            <a:endParaRPr lang="ar-EG"/>
          </a:p>
        </p:txBody>
      </p:sp>
      <p:sp>
        <p:nvSpPr>
          <p:cNvPr id="4" name="Freeform 4"/>
          <p:cNvSpPr/>
          <p:nvPr/>
        </p:nvSpPr>
        <p:spPr>
          <a:xfrm rot="131805">
            <a:off x="3683463" y="6287511"/>
            <a:ext cx="1454665" cy="1381115"/>
          </a:xfrm>
          <a:custGeom>
            <a:avLst/>
            <a:gdLst/>
            <a:ahLst/>
            <a:cxnLst/>
            <a:rect l="l" t="t" r="r" b="b"/>
            <a:pathLst>
              <a:path w="1454665" h="1381115">
                <a:moveTo>
                  <a:pt x="0" y="0"/>
                </a:moveTo>
                <a:lnTo>
                  <a:pt x="1454665" y="0"/>
                </a:lnTo>
                <a:lnTo>
                  <a:pt x="1454665" y="1381115"/>
                </a:lnTo>
                <a:lnTo>
                  <a:pt x="0" y="1381115"/>
                </a:lnTo>
                <a:lnTo>
                  <a:pt x="0" y="0"/>
                </a:lnTo>
                <a:close/>
              </a:path>
            </a:pathLst>
          </a:custGeom>
          <a:blipFill>
            <a:blip r:embed="rId4"/>
            <a:stretch>
              <a:fillRect/>
            </a:stretch>
          </a:blipFill>
        </p:spPr>
        <p:txBody>
          <a:bodyPr/>
          <a:lstStyle/>
          <a:p>
            <a:endParaRPr lang="ar-EG"/>
          </a:p>
        </p:txBody>
      </p:sp>
      <p:sp>
        <p:nvSpPr>
          <p:cNvPr id="5" name="Freeform 5"/>
          <p:cNvSpPr/>
          <p:nvPr/>
        </p:nvSpPr>
        <p:spPr>
          <a:xfrm rot="131805">
            <a:off x="3668543" y="7894800"/>
            <a:ext cx="1454665" cy="1381115"/>
          </a:xfrm>
          <a:custGeom>
            <a:avLst/>
            <a:gdLst/>
            <a:ahLst/>
            <a:cxnLst/>
            <a:rect l="l" t="t" r="r" b="b"/>
            <a:pathLst>
              <a:path w="1454665" h="1381115">
                <a:moveTo>
                  <a:pt x="0" y="0"/>
                </a:moveTo>
                <a:lnTo>
                  <a:pt x="1454665" y="0"/>
                </a:lnTo>
                <a:lnTo>
                  <a:pt x="1454665" y="1381115"/>
                </a:lnTo>
                <a:lnTo>
                  <a:pt x="0" y="1381115"/>
                </a:lnTo>
                <a:lnTo>
                  <a:pt x="0" y="0"/>
                </a:lnTo>
                <a:close/>
              </a:path>
            </a:pathLst>
          </a:custGeom>
          <a:blipFill>
            <a:blip r:embed="rId4"/>
            <a:stretch>
              <a:fillRect/>
            </a:stretch>
          </a:blipFill>
        </p:spPr>
        <p:txBody>
          <a:bodyPr/>
          <a:lstStyle/>
          <a:p>
            <a:endParaRPr lang="ar-EG"/>
          </a:p>
        </p:txBody>
      </p:sp>
      <p:sp>
        <p:nvSpPr>
          <p:cNvPr id="6" name="Freeform 6"/>
          <p:cNvSpPr/>
          <p:nvPr/>
        </p:nvSpPr>
        <p:spPr>
          <a:xfrm rot="131805">
            <a:off x="3668543" y="4680202"/>
            <a:ext cx="1454665" cy="1381115"/>
          </a:xfrm>
          <a:custGeom>
            <a:avLst/>
            <a:gdLst/>
            <a:ahLst/>
            <a:cxnLst/>
            <a:rect l="l" t="t" r="r" b="b"/>
            <a:pathLst>
              <a:path w="1454665" h="1381115">
                <a:moveTo>
                  <a:pt x="0" y="0"/>
                </a:moveTo>
                <a:lnTo>
                  <a:pt x="1454665" y="0"/>
                </a:lnTo>
                <a:lnTo>
                  <a:pt x="1454665" y="1381115"/>
                </a:lnTo>
                <a:lnTo>
                  <a:pt x="0" y="1381115"/>
                </a:lnTo>
                <a:lnTo>
                  <a:pt x="0" y="0"/>
                </a:lnTo>
                <a:close/>
              </a:path>
            </a:pathLst>
          </a:custGeom>
          <a:blipFill>
            <a:blip r:embed="rId4"/>
            <a:stretch>
              <a:fillRect/>
            </a:stretch>
          </a:blipFill>
        </p:spPr>
        <p:txBody>
          <a:bodyPr/>
          <a:lstStyle/>
          <a:p>
            <a:endParaRPr lang="ar-EG"/>
          </a:p>
        </p:txBody>
      </p:sp>
      <p:sp>
        <p:nvSpPr>
          <p:cNvPr id="7" name="Freeform 7"/>
          <p:cNvSpPr/>
          <p:nvPr/>
        </p:nvSpPr>
        <p:spPr>
          <a:xfrm rot="131805">
            <a:off x="10021337" y="4680202"/>
            <a:ext cx="1454665" cy="1381115"/>
          </a:xfrm>
          <a:custGeom>
            <a:avLst/>
            <a:gdLst/>
            <a:ahLst/>
            <a:cxnLst/>
            <a:rect l="l" t="t" r="r" b="b"/>
            <a:pathLst>
              <a:path w="1454665" h="1381115">
                <a:moveTo>
                  <a:pt x="0" y="0"/>
                </a:moveTo>
                <a:lnTo>
                  <a:pt x="1454665" y="0"/>
                </a:lnTo>
                <a:lnTo>
                  <a:pt x="1454665" y="1381115"/>
                </a:lnTo>
                <a:lnTo>
                  <a:pt x="0" y="1381115"/>
                </a:lnTo>
                <a:lnTo>
                  <a:pt x="0" y="0"/>
                </a:lnTo>
                <a:close/>
              </a:path>
            </a:pathLst>
          </a:custGeom>
          <a:blipFill>
            <a:blip r:embed="rId4"/>
            <a:stretch>
              <a:fillRect/>
            </a:stretch>
          </a:blipFill>
        </p:spPr>
        <p:txBody>
          <a:bodyPr/>
          <a:lstStyle/>
          <a:p>
            <a:endParaRPr lang="ar-EG"/>
          </a:p>
        </p:txBody>
      </p:sp>
      <p:sp>
        <p:nvSpPr>
          <p:cNvPr id="8" name="Freeform 8"/>
          <p:cNvSpPr/>
          <p:nvPr/>
        </p:nvSpPr>
        <p:spPr>
          <a:xfrm rot="131805">
            <a:off x="10051177" y="6282390"/>
            <a:ext cx="1454665" cy="1381115"/>
          </a:xfrm>
          <a:custGeom>
            <a:avLst/>
            <a:gdLst/>
            <a:ahLst/>
            <a:cxnLst/>
            <a:rect l="l" t="t" r="r" b="b"/>
            <a:pathLst>
              <a:path w="1454665" h="1381115">
                <a:moveTo>
                  <a:pt x="0" y="0"/>
                </a:moveTo>
                <a:lnTo>
                  <a:pt x="1454665" y="0"/>
                </a:lnTo>
                <a:lnTo>
                  <a:pt x="1454665" y="1381115"/>
                </a:lnTo>
                <a:lnTo>
                  <a:pt x="0" y="1381115"/>
                </a:lnTo>
                <a:lnTo>
                  <a:pt x="0" y="0"/>
                </a:lnTo>
                <a:close/>
              </a:path>
            </a:pathLst>
          </a:custGeom>
          <a:blipFill>
            <a:blip r:embed="rId4"/>
            <a:stretch>
              <a:fillRect/>
            </a:stretch>
          </a:blipFill>
        </p:spPr>
        <p:txBody>
          <a:bodyPr/>
          <a:lstStyle/>
          <a:p>
            <a:endParaRPr lang="ar-EG"/>
          </a:p>
        </p:txBody>
      </p:sp>
      <p:sp>
        <p:nvSpPr>
          <p:cNvPr id="9" name="Freeform 9"/>
          <p:cNvSpPr/>
          <p:nvPr/>
        </p:nvSpPr>
        <p:spPr>
          <a:xfrm rot="131805">
            <a:off x="10084335" y="7911433"/>
            <a:ext cx="1454665" cy="1381115"/>
          </a:xfrm>
          <a:custGeom>
            <a:avLst/>
            <a:gdLst/>
            <a:ahLst/>
            <a:cxnLst/>
            <a:rect l="l" t="t" r="r" b="b"/>
            <a:pathLst>
              <a:path w="1454665" h="1381115">
                <a:moveTo>
                  <a:pt x="0" y="0"/>
                </a:moveTo>
                <a:lnTo>
                  <a:pt x="1454666" y="0"/>
                </a:lnTo>
                <a:lnTo>
                  <a:pt x="1454666" y="1381115"/>
                </a:lnTo>
                <a:lnTo>
                  <a:pt x="0" y="1381115"/>
                </a:lnTo>
                <a:lnTo>
                  <a:pt x="0" y="0"/>
                </a:lnTo>
                <a:close/>
              </a:path>
            </a:pathLst>
          </a:custGeom>
          <a:blipFill>
            <a:blip r:embed="rId4"/>
            <a:stretch>
              <a:fillRect/>
            </a:stretch>
          </a:blipFill>
        </p:spPr>
        <p:txBody>
          <a:bodyPr/>
          <a:lstStyle/>
          <a:p>
            <a:endParaRPr lang="ar-EG"/>
          </a:p>
        </p:txBody>
      </p:sp>
      <p:sp>
        <p:nvSpPr>
          <p:cNvPr id="10" name="Freeform 10"/>
          <p:cNvSpPr/>
          <p:nvPr/>
        </p:nvSpPr>
        <p:spPr>
          <a:xfrm>
            <a:off x="2541580" y="2041889"/>
            <a:ext cx="1389707" cy="1781676"/>
          </a:xfrm>
          <a:custGeom>
            <a:avLst/>
            <a:gdLst/>
            <a:ahLst/>
            <a:cxnLst/>
            <a:rect l="l" t="t" r="r" b="b"/>
            <a:pathLst>
              <a:path w="1389707" h="1781676">
                <a:moveTo>
                  <a:pt x="0" y="0"/>
                </a:moveTo>
                <a:lnTo>
                  <a:pt x="1389707" y="0"/>
                </a:lnTo>
                <a:lnTo>
                  <a:pt x="1389707" y="1781676"/>
                </a:lnTo>
                <a:lnTo>
                  <a:pt x="0" y="178167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ar-EG"/>
          </a:p>
        </p:txBody>
      </p:sp>
      <p:sp>
        <p:nvSpPr>
          <p:cNvPr id="11" name="Freeform 11"/>
          <p:cNvSpPr/>
          <p:nvPr/>
        </p:nvSpPr>
        <p:spPr>
          <a:xfrm>
            <a:off x="5994156" y="2017418"/>
            <a:ext cx="6299688" cy="2519875"/>
          </a:xfrm>
          <a:custGeom>
            <a:avLst/>
            <a:gdLst/>
            <a:ahLst/>
            <a:cxnLst/>
            <a:rect l="l" t="t" r="r" b="b"/>
            <a:pathLst>
              <a:path w="6299688" h="2519875">
                <a:moveTo>
                  <a:pt x="0" y="0"/>
                </a:moveTo>
                <a:lnTo>
                  <a:pt x="6299688" y="0"/>
                </a:lnTo>
                <a:lnTo>
                  <a:pt x="6299688" y="2519875"/>
                </a:lnTo>
                <a:lnTo>
                  <a:pt x="0" y="251987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ar-EG"/>
          </a:p>
        </p:txBody>
      </p:sp>
      <p:sp>
        <p:nvSpPr>
          <p:cNvPr id="12" name="TextBox 12"/>
          <p:cNvSpPr txBox="1"/>
          <p:nvPr/>
        </p:nvSpPr>
        <p:spPr>
          <a:xfrm>
            <a:off x="5311545" y="1584689"/>
            <a:ext cx="7664910" cy="2729536"/>
          </a:xfrm>
          <a:prstGeom prst="rect">
            <a:avLst/>
          </a:prstGeom>
        </p:spPr>
        <p:txBody>
          <a:bodyPr lIns="0" tIns="0" rIns="0" bIns="0" rtlCol="0" anchor="t">
            <a:spAutoFit/>
          </a:bodyPr>
          <a:lstStyle/>
          <a:p>
            <a:pPr algn="ctr">
              <a:lnSpc>
                <a:spcPts val="20022"/>
              </a:lnSpc>
              <a:spcBef>
                <a:spcPct val="0"/>
              </a:spcBef>
            </a:pPr>
            <a:r>
              <a:rPr lang="en-US" sz="14301" spc="314">
                <a:solidFill>
                  <a:srgbClr val="000000"/>
                </a:solidFill>
                <a:latin typeface="Ballpoint"/>
              </a:rPr>
              <a:t>TEAM</a:t>
            </a:r>
          </a:p>
        </p:txBody>
      </p:sp>
      <p:sp>
        <p:nvSpPr>
          <p:cNvPr id="13" name="TextBox 13"/>
          <p:cNvSpPr txBox="1"/>
          <p:nvPr/>
        </p:nvSpPr>
        <p:spPr>
          <a:xfrm>
            <a:off x="3931287" y="4407404"/>
            <a:ext cx="929176" cy="1338386"/>
          </a:xfrm>
          <a:prstGeom prst="rect">
            <a:avLst/>
          </a:prstGeom>
        </p:spPr>
        <p:txBody>
          <a:bodyPr lIns="0" tIns="0" rIns="0" bIns="0" rtlCol="0" anchor="t">
            <a:spAutoFit/>
          </a:bodyPr>
          <a:lstStyle/>
          <a:p>
            <a:pPr algn="ctr">
              <a:lnSpc>
                <a:spcPts val="11293"/>
              </a:lnSpc>
              <a:spcBef>
                <a:spcPct val="0"/>
              </a:spcBef>
            </a:pPr>
            <a:r>
              <a:rPr lang="en-US" sz="7014">
                <a:solidFill>
                  <a:srgbClr val="000000"/>
                </a:solidFill>
                <a:latin typeface="Itim"/>
              </a:rPr>
              <a:t>1</a:t>
            </a:r>
          </a:p>
        </p:txBody>
      </p:sp>
      <p:sp>
        <p:nvSpPr>
          <p:cNvPr id="14" name="TextBox 14"/>
          <p:cNvSpPr txBox="1"/>
          <p:nvPr/>
        </p:nvSpPr>
        <p:spPr>
          <a:xfrm>
            <a:off x="3931287" y="6013462"/>
            <a:ext cx="929176" cy="1338386"/>
          </a:xfrm>
          <a:prstGeom prst="rect">
            <a:avLst/>
          </a:prstGeom>
        </p:spPr>
        <p:txBody>
          <a:bodyPr lIns="0" tIns="0" rIns="0" bIns="0" rtlCol="0" anchor="t">
            <a:spAutoFit/>
          </a:bodyPr>
          <a:lstStyle/>
          <a:p>
            <a:pPr algn="ctr">
              <a:lnSpc>
                <a:spcPts val="11293"/>
              </a:lnSpc>
              <a:spcBef>
                <a:spcPct val="0"/>
              </a:spcBef>
            </a:pPr>
            <a:r>
              <a:rPr lang="en-US" sz="7014">
                <a:solidFill>
                  <a:srgbClr val="000000"/>
                </a:solidFill>
                <a:latin typeface="Itim"/>
              </a:rPr>
              <a:t>2</a:t>
            </a:r>
          </a:p>
        </p:txBody>
      </p:sp>
      <p:sp>
        <p:nvSpPr>
          <p:cNvPr id="15" name="TextBox 15"/>
          <p:cNvSpPr txBox="1"/>
          <p:nvPr/>
        </p:nvSpPr>
        <p:spPr>
          <a:xfrm>
            <a:off x="3931287" y="7591203"/>
            <a:ext cx="929176" cy="1338386"/>
          </a:xfrm>
          <a:prstGeom prst="rect">
            <a:avLst/>
          </a:prstGeom>
        </p:spPr>
        <p:txBody>
          <a:bodyPr lIns="0" tIns="0" rIns="0" bIns="0" rtlCol="0" anchor="t">
            <a:spAutoFit/>
          </a:bodyPr>
          <a:lstStyle/>
          <a:p>
            <a:pPr algn="ctr">
              <a:lnSpc>
                <a:spcPts val="11293"/>
              </a:lnSpc>
              <a:spcBef>
                <a:spcPct val="0"/>
              </a:spcBef>
            </a:pPr>
            <a:r>
              <a:rPr lang="en-US" sz="7014">
                <a:solidFill>
                  <a:srgbClr val="000000"/>
                </a:solidFill>
                <a:latin typeface="Itim"/>
              </a:rPr>
              <a:t>3</a:t>
            </a:r>
          </a:p>
        </p:txBody>
      </p:sp>
      <p:sp>
        <p:nvSpPr>
          <p:cNvPr id="16" name="TextBox 16"/>
          <p:cNvSpPr txBox="1"/>
          <p:nvPr/>
        </p:nvSpPr>
        <p:spPr>
          <a:xfrm>
            <a:off x="10299001" y="4364882"/>
            <a:ext cx="929176" cy="1338386"/>
          </a:xfrm>
          <a:prstGeom prst="rect">
            <a:avLst/>
          </a:prstGeom>
        </p:spPr>
        <p:txBody>
          <a:bodyPr lIns="0" tIns="0" rIns="0" bIns="0" rtlCol="0" anchor="t">
            <a:spAutoFit/>
          </a:bodyPr>
          <a:lstStyle/>
          <a:p>
            <a:pPr algn="ctr">
              <a:lnSpc>
                <a:spcPts val="11293"/>
              </a:lnSpc>
              <a:spcBef>
                <a:spcPct val="0"/>
              </a:spcBef>
            </a:pPr>
            <a:r>
              <a:rPr lang="en-US" sz="7014">
                <a:solidFill>
                  <a:srgbClr val="000000"/>
                </a:solidFill>
                <a:latin typeface="Itim"/>
              </a:rPr>
              <a:t>4</a:t>
            </a:r>
          </a:p>
        </p:txBody>
      </p:sp>
      <p:sp>
        <p:nvSpPr>
          <p:cNvPr id="17" name="TextBox 17"/>
          <p:cNvSpPr txBox="1"/>
          <p:nvPr/>
        </p:nvSpPr>
        <p:spPr>
          <a:xfrm>
            <a:off x="11564936" y="4665325"/>
            <a:ext cx="4988242" cy="1191792"/>
          </a:xfrm>
          <a:prstGeom prst="rect">
            <a:avLst/>
          </a:prstGeom>
        </p:spPr>
        <p:txBody>
          <a:bodyPr lIns="0" tIns="0" rIns="0" bIns="0" rtlCol="0" anchor="t">
            <a:spAutoFit/>
          </a:bodyPr>
          <a:lstStyle/>
          <a:p>
            <a:pPr algn="l">
              <a:lnSpc>
                <a:spcPts val="4863"/>
              </a:lnSpc>
            </a:pPr>
            <a:r>
              <a:rPr lang="en-US" sz="3020">
                <a:solidFill>
                  <a:srgbClr val="000000"/>
                </a:solidFill>
                <a:latin typeface="Itim Bold"/>
              </a:rPr>
              <a:t>MARIA AYMAN IBRAHIM</a:t>
            </a:r>
          </a:p>
          <a:p>
            <a:pPr algn="l">
              <a:lnSpc>
                <a:spcPts val="4863"/>
              </a:lnSpc>
            </a:pPr>
            <a:r>
              <a:rPr lang="en-US" sz="3020">
                <a:solidFill>
                  <a:srgbClr val="000000"/>
                </a:solidFill>
                <a:latin typeface="Itim Bold"/>
              </a:rPr>
              <a:t>                ( SEC 7 ) </a:t>
            </a:r>
          </a:p>
        </p:txBody>
      </p:sp>
      <p:sp>
        <p:nvSpPr>
          <p:cNvPr id="18" name="TextBox 18"/>
          <p:cNvSpPr txBox="1"/>
          <p:nvPr/>
        </p:nvSpPr>
        <p:spPr>
          <a:xfrm>
            <a:off x="5291710" y="7938527"/>
            <a:ext cx="4988242" cy="1804427"/>
          </a:xfrm>
          <a:prstGeom prst="rect">
            <a:avLst/>
          </a:prstGeom>
        </p:spPr>
        <p:txBody>
          <a:bodyPr lIns="0" tIns="0" rIns="0" bIns="0" rtlCol="0" anchor="t">
            <a:spAutoFit/>
          </a:bodyPr>
          <a:lstStyle/>
          <a:p>
            <a:pPr algn="l">
              <a:lnSpc>
                <a:spcPts val="4863"/>
              </a:lnSpc>
            </a:pPr>
            <a:r>
              <a:rPr lang="en-US" sz="3020">
                <a:solidFill>
                  <a:srgbClr val="000000"/>
                </a:solidFill>
                <a:latin typeface="Itim Bold"/>
              </a:rPr>
              <a:t>SEDEQ HALIM SADEQ</a:t>
            </a:r>
          </a:p>
          <a:p>
            <a:pPr algn="l">
              <a:lnSpc>
                <a:spcPts val="4863"/>
              </a:lnSpc>
            </a:pPr>
            <a:r>
              <a:rPr lang="en-US" sz="3020">
                <a:solidFill>
                  <a:srgbClr val="000000"/>
                </a:solidFill>
                <a:latin typeface="Itim Bold"/>
              </a:rPr>
              <a:t>              ( SEC5 )</a:t>
            </a:r>
          </a:p>
          <a:p>
            <a:pPr algn="l">
              <a:lnSpc>
                <a:spcPts val="4863"/>
              </a:lnSpc>
            </a:pPr>
            <a:endParaRPr lang="en-US" sz="3020">
              <a:solidFill>
                <a:srgbClr val="000000"/>
              </a:solidFill>
              <a:latin typeface="Itim Bold"/>
            </a:endParaRPr>
          </a:p>
        </p:txBody>
      </p:sp>
      <p:sp>
        <p:nvSpPr>
          <p:cNvPr id="19" name="TextBox 19"/>
          <p:cNvSpPr txBox="1"/>
          <p:nvPr/>
        </p:nvSpPr>
        <p:spPr>
          <a:xfrm>
            <a:off x="5246937" y="6321047"/>
            <a:ext cx="4988242" cy="1191792"/>
          </a:xfrm>
          <a:prstGeom prst="rect">
            <a:avLst/>
          </a:prstGeom>
        </p:spPr>
        <p:txBody>
          <a:bodyPr lIns="0" tIns="0" rIns="0" bIns="0" rtlCol="0" anchor="t">
            <a:spAutoFit/>
          </a:bodyPr>
          <a:lstStyle/>
          <a:p>
            <a:pPr algn="l">
              <a:lnSpc>
                <a:spcPts val="4863"/>
              </a:lnSpc>
            </a:pPr>
            <a:r>
              <a:rPr lang="en-US" sz="3020">
                <a:solidFill>
                  <a:srgbClr val="000000"/>
                </a:solidFill>
                <a:latin typeface="Itim"/>
              </a:rPr>
              <a:t>SAMUEL MARZOUK  REZK                  </a:t>
            </a:r>
          </a:p>
          <a:p>
            <a:pPr algn="l">
              <a:lnSpc>
                <a:spcPts val="4863"/>
              </a:lnSpc>
            </a:pPr>
            <a:r>
              <a:rPr lang="en-US" sz="3020">
                <a:solidFill>
                  <a:srgbClr val="000000"/>
                </a:solidFill>
                <a:latin typeface="Itim"/>
              </a:rPr>
              <a:t>                 (SEC 5) </a:t>
            </a:r>
          </a:p>
        </p:txBody>
      </p:sp>
      <p:sp>
        <p:nvSpPr>
          <p:cNvPr id="20" name="TextBox 20"/>
          <p:cNvSpPr txBox="1"/>
          <p:nvPr/>
        </p:nvSpPr>
        <p:spPr>
          <a:xfrm>
            <a:off x="4812838" y="4674850"/>
            <a:ext cx="5078987" cy="1191792"/>
          </a:xfrm>
          <a:prstGeom prst="rect">
            <a:avLst/>
          </a:prstGeom>
        </p:spPr>
        <p:txBody>
          <a:bodyPr lIns="0" tIns="0" rIns="0" bIns="0" rtlCol="0" anchor="t">
            <a:spAutoFit/>
          </a:bodyPr>
          <a:lstStyle/>
          <a:p>
            <a:pPr algn="l">
              <a:lnSpc>
                <a:spcPts val="4863"/>
              </a:lnSpc>
            </a:pPr>
            <a:r>
              <a:rPr lang="en-US" sz="3020">
                <a:solidFill>
                  <a:srgbClr val="000000"/>
                </a:solidFill>
                <a:latin typeface="Itim"/>
              </a:rPr>
              <a:t>      ABANOB  ESSAM   AYAD</a:t>
            </a:r>
          </a:p>
          <a:p>
            <a:pPr algn="l">
              <a:lnSpc>
                <a:spcPts val="4863"/>
              </a:lnSpc>
            </a:pPr>
            <a:r>
              <a:rPr lang="en-US" sz="3020">
                <a:solidFill>
                  <a:srgbClr val="000000"/>
                </a:solidFill>
                <a:latin typeface="Itim"/>
              </a:rPr>
              <a:t>                  ( SEC 1 )</a:t>
            </a:r>
          </a:p>
        </p:txBody>
      </p:sp>
      <p:sp>
        <p:nvSpPr>
          <p:cNvPr id="21" name="TextBox 21"/>
          <p:cNvSpPr txBox="1"/>
          <p:nvPr/>
        </p:nvSpPr>
        <p:spPr>
          <a:xfrm>
            <a:off x="10299001" y="6071835"/>
            <a:ext cx="929176" cy="1338386"/>
          </a:xfrm>
          <a:prstGeom prst="rect">
            <a:avLst/>
          </a:prstGeom>
        </p:spPr>
        <p:txBody>
          <a:bodyPr lIns="0" tIns="0" rIns="0" bIns="0" rtlCol="0" anchor="t">
            <a:spAutoFit/>
          </a:bodyPr>
          <a:lstStyle/>
          <a:p>
            <a:pPr algn="ctr">
              <a:lnSpc>
                <a:spcPts val="11293"/>
              </a:lnSpc>
              <a:spcBef>
                <a:spcPct val="0"/>
              </a:spcBef>
            </a:pPr>
            <a:r>
              <a:rPr lang="en-US" sz="7014">
                <a:solidFill>
                  <a:srgbClr val="000000"/>
                </a:solidFill>
                <a:latin typeface="Itim"/>
              </a:rPr>
              <a:t>5</a:t>
            </a:r>
          </a:p>
        </p:txBody>
      </p:sp>
      <p:sp>
        <p:nvSpPr>
          <p:cNvPr id="22" name="TextBox 22"/>
          <p:cNvSpPr txBox="1"/>
          <p:nvPr/>
        </p:nvSpPr>
        <p:spPr>
          <a:xfrm>
            <a:off x="11607978" y="6246710"/>
            <a:ext cx="4988242" cy="1191792"/>
          </a:xfrm>
          <a:prstGeom prst="rect">
            <a:avLst/>
          </a:prstGeom>
        </p:spPr>
        <p:txBody>
          <a:bodyPr lIns="0" tIns="0" rIns="0" bIns="0" rtlCol="0" anchor="t">
            <a:spAutoFit/>
          </a:bodyPr>
          <a:lstStyle/>
          <a:p>
            <a:pPr algn="l">
              <a:lnSpc>
                <a:spcPts val="4863"/>
              </a:lnSpc>
            </a:pPr>
            <a:r>
              <a:rPr lang="en-US" sz="3020">
                <a:solidFill>
                  <a:srgbClr val="000000"/>
                </a:solidFill>
                <a:latin typeface="Itim Bold"/>
              </a:rPr>
              <a:t>MORA MONTASSER KHALF</a:t>
            </a:r>
          </a:p>
          <a:p>
            <a:pPr algn="l">
              <a:lnSpc>
                <a:spcPts val="4863"/>
              </a:lnSpc>
            </a:pPr>
            <a:r>
              <a:rPr lang="en-US" sz="3020">
                <a:solidFill>
                  <a:srgbClr val="000000"/>
                </a:solidFill>
                <a:latin typeface="Itim Bold"/>
              </a:rPr>
              <a:t>                    ( SEC 9 ) </a:t>
            </a:r>
          </a:p>
        </p:txBody>
      </p:sp>
      <p:sp>
        <p:nvSpPr>
          <p:cNvPr id="23" name="TextBox 23"/>
          <p:cNvSpPr txBox="1"/>
          <p:nvPr/>
        </p:nvSpPr>
        <p:spPr>
          <a:xfrm>
            <a:off x="10313922" y="7650315"/>
            <a:ext cx="929176" cy="1338386"/>
          </a:xfrm>
          <a:prstGeom prst="rect">
            <a:avLst/>
          </a:prstGeom>
        </p:spPr>
        <p:txBody>
          <a:bodyPr lIns="0" tIns="0" rIns="0" bIns="0" rtlCol="0" anchor="t">
            <a:spAutoFit/>
          </a:bodyPr>
          <a:lstStyle/>
          <a:p>
            <a:pPr algn="ctr">
              <a:lnSpc>
                <a:spcPts val="11293"/>
              </a:lnSpc>
              <a:spcBef>
                <a:spcPct val="0"/>
              </a:spcBef>
            </a:pPr>
            <a:r>
              <a:rPr lang="en-US" sz="7014">
                <a:solidFill>
                  <a:srgbClr val="000000"/>
                </a:solidFill>
                <a:latin typeface="Itim"/>
              </a:rPr>
              <a:t>6</a:t>
            </a:r>
          </a:p>
        </p:txBody>
      </p:sp>
      <p:sp>
        <p:nvSpPr>
          <p:cNvPr id="24" name="TextBox 24"/>
          <p:cNvSpPr txBox="1"/>
          <p:nvPr/>
        </p:nvSpPr>
        <p:spPr>
          <a:xfrm>
            <a:off x="11687838" y="7938527"/>
            <a:ext cx="4988242" cy="1191792"/>
          </a:xfrm>
          <a:prstGeom prst="rect">
            <a:avLst/>
          </a:prstGeom>
        </p:spPr>
        <p:txBody>
          <a:bodyPr lIns="0" tIns="0" rIns="0" bIns="0" rtlCol="0" anchor="t">
            <a:spAutoFit/>
          </a:bodyPr>
          <a:lstStyle/>
          <a:p>
            <a:pPr algn="l">
              <a:lnSpc>
                <a:spcPts val="4863"/>
              </a:lnSpc>
            </a:pPr>
            <a:r>
              <a:rPr lang="en-US" sz="3020">
                <a:solidFill>
                  <a:srgbClr val="000000"/>
                </a:solidFill>
                <a:latin typeface="Itim Bold"/>
              </a:rPr>
              <a:t>MANAR ISAAC KAMEL </a:t>
            </a:r>
          </a:p>
          <a:p>
            <a:pPr algn="l">
              <a:lnSpc>
                <a:spcPts val="4863"/>
              </a:lnSpc>
            </a:pPr>
            <a:r>
              <a:rPr lang="en-US" sz="3020">
                <a:solidFill>
                  <a:srgbClr val="000000"/>
                </a:solidFill>
                <a:latin typeface="Itim Bold"/>
              </a:rPr>
              <a:t>               ( SEC 9 )</a:t>
            </a:r>
          </a:p>
        </p:txBody>
      </p:sp>
      <p:sp>
        <p:nvSpPr>
          <p:cNvPr id="25" name="Freeform 25"/>
          <p:cNvSpPr/>
          <p:nvPr/>
        </p:nvSpPr>
        <p:spPr>
          <a:xfrm rot="740594">
            <a:off x="15054852" y="2731486"/>
            <a:ext cx="1389707" cy="1781676"/>
          </a:xfrm>
          <a:custGeom>
            <a:avLst/>
            <a:gdLst/>
            <a:ahLst/>
            <a:cxnLst/>
            <a:rect l="l" t="t" r="r" b="b"/>
            <a:pathLst>
              <a:path w="1389707" h="1781676">
                <a:moveTo>
                  <a:pt x="0" y="0"/>
                </a:moveTo>
                <a:lnTo>
                  <a:pt x="1389707" y="0"/>
                </a:lnTo>
                <a:lnTo>
                  <a:pt x="1389707" y="1781676"/>
                </a:lnTo>
                <a:lnTo>
                  <a:pt x="0" y="178167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ar-EG"/>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3038" t="-8061" r="-4128" b="-18872"/>
            </a:stretch>
          </a:blipFill>
        </p:spPr>
        <p:txBody>
          <a:bodyPr/>
          <a:lstStyle/>
          <a:p>
            <a:endParaRPr lang="ar-EG"/>
          </a:p>
        </p:txBody>
      </p:sp>
      <p:sp>
        <p:nvSpPr>
          <p:cNvPr id="3" name="Freeform 3"/>
          <p:cNvSpPr/>
          <p:nvPr/>
        </p:nvSpPr>
        <p:spPr>
          <a:xfrm rot="535761">
            <a:off x="-1144789" y="-8146902"/>
            <a:ext cx="20577577" cy="26135746"/>
          </a:xfrm>
          <a:custGeom>
            <a:avLst/>
            <a:gdLst/>
            <a:ahLst/>
            <a:cxnLst/>
            <a:rect l="l" t="t" r="r" b="b"/>
            <a:pathLst>
              <a:path w="20577577" h="26135746">
                <a:moveTo>
                  <a:pt x="0" y="0"/>
                </a:moveTo>
                <a:lnTo>
                  <a:pt x="20577578" y="0"/>
                </a:lnTo>
                <a:lnTo>
                  <a:pt x="20577578" y="26135746"/>
                </a:lnTo>
                <a:lnTo>
                  <a:pt x="0" y="26135746"/>
                </a:lnTo>
                <a:lnTo>
                  <a:pt x="0" y="0"/>
                </a:lnTo>
                <a:close/>
              </a:path>
            </a:pathLst>
          </a:custGeom>
          <a:blipFill>
            <a:blip r:embed="rId3"/>
            <a:stretch>
              <a:fillRect/>
            </a:stretch>
          </a:blipFill>
        </p:spPr>
        <p:txBody>
          <a:bodyPr/>
          <a:lstStyle/>
          <a:p>
            <a:endParaRPr lang="ar-EG"/>
          </a:p>
        </p:txBody>
      </p:sp>
      <p:sp>
        <p:nvSpPr>
          <p:cNvPr id="4" name="Freeform 4"/>
          <p:cNvSpPr/>
          <p:nvPr/>
        </p:nvSpPr>
        <p:spPr>
          <a:xfrm>
            <a:off x="5702749" y="2061147"/>
            <a:ext cx="7428022" cy="162066"/>
          </a:xfrm>
          <a:custGeom>
            <a:avLst/>
            <a:gdLst/>
            <a:ahLst/>
            <a:cxnLst/>
            <a:rect l="l" t="t" r="r" b="b"/>
            <a:pathLst>
              <a:path w="7428022" h="162066">
                <a:moveTo>
                  <a:pt x="0" y="0"/>
                </a:moveTo>
                <a:lnTo>
                  <a:pt x="7428022" y="0"/>
                </a:lnTo>
                <a:lnTo>
                  <a:pt x="7428022" y="162066"/>
                </a:lnTo>
                <a:lnTo>
                  <a:pt x="0" y="16206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ar-EG"/>
          </a:p>
        </p:txBody>
      </p:sp>
      <p:sp>
        <p:nvSpPr>
          <p:cNvPr id="5" name="Freeform 5"/>
          <p:cNvSpPr/>
          <p:nvPr/>
        </p:nvSpPr>
        <p:spPr>
          <a:xfrm>
            <a:off x="2437507" y="3151373"/>
            <a:ext cx="14464776" cy="5458193"/>
          </a:xfrm>
          <a:custGeom>
            <a:avLst/>
            <a:gdLst/>
            <a:ahLst/>
            <a:cxnLst/>
            <a:rect l="l" t="t" r="r" b="b"/>
            <a:pathLst>
              <a:path w="14464776" h="5458193">
                <a:moveTo>
                  <a:pt x="0" y="0"/>
                </a:moveTo>
                <a:lnTo>
                  <a:pt x="14464776" y="0"/>
                </a:lnTo>
                <a:lnTo>
                  <a:pt x="14464776" y="5458193"/>
                </a:lnTo>
                <a:lnTo>
                  <a:pt x="0" y="5458193"/>
                </a:lnTo>
                <a:lnTo>
                  <a:pt x="0" y="0"/>
                </a:lnTo>
                <a:close/>
              </a:path>
            </a:pathLst>
          </a:custGeom>
          <a:blipFill>
            <a:blip r:embed="rId6"/>
            <a:stretch>
              <a:fillRect/>
            </a:stretch>
          </a:blipFill>
        </p:spPr>
        <p:txBody>
          <a:bodyPr/>
          <a:lstStyle/>
          <a:p>
            <a:endParaRPr lang="ar-EG"/>
          </a:p>
        </p:txBody>
      </p:sp>
      <p:sp>
        <p:nvSpPr>
          <p:cNvPr id="6" name="TextBox 6"/>
          <p:cNvSpPr txBox="1"/>
          <p:nvPr/>
        </p:nvSpPr>
        <p:spPr>
          <a:xfrm>
            <a:off x="3462877" y="439841"/>
            <a:ext cx="12414036" cy="1362765"/>
          </a:xfrm>
          <a:prstGeom prst="rect">
            <a:avLst/>
          </a:prstGeom>
        </p:spPr>
        <p:txBody>
          <a:bodyPr lIns="0" tIns="0" rIns="0" bIns="0" rtlCol="0" anchor="t">
            <a:spAutoFit/>
          </a:bodyPr>
          <a:lstStyle/>
          <a:p>
            <a:pPr algn="ctr">
              <a:lnSpc>
                <a:spcPts val="11464"/>
              </a:lnSpc>
              <a:spcBef>
                <a:spcPct val="0"/>
              </a:spcBef>
            </a:pPr>
            <a:r>
              <a:rPr lang="en-US" sz="7120">
                <a:solidFill>
                  <a:srgbClr val="000000"/>
                </a:solidFill>
                <a:latin typeface="Itim"/>
              </a:rPr>
              <a:t>TOP 5 PUBLISHER OF GAMES</a:t>
            </a:r>
          </a:p>
        </p:txBody>
      </p:sp>
      <p:sp>
        <p:nvSpPr>
          <p:cNvPr id="7" name="Freeform 7"/>
          <p:cNvSpPr/>
          <p:nvPr/>
        </p:nvSpPr>
        <p:spPr>
          <a:xfrm rot="-274453">
            <a:off x="7912693" y="2975829"/>
            <a:ext cx="1463221" cy="1082784"/>
          </a:xfrm>
          <a:custGeom>
            <a:avLst/>
            <a:gdLst/>
            <a:ahLst/>
            <a:cxnLst/>
            <a:rect l="l" t="t" r="r" b="b"/>
            <a:pathLst>
              <a:path w="1463221" h="1082784">
                <a:moveTo>
                  <a:pt x="0" y="0"/>
                </a:moveTo>
                <a:lnTo>
                  <a:pt x="1463221" y="0"/>
                </a:lnTo>
                <a:lnTo>
                  <a:pt x="1463221" y="1082784"/>
                </a:lnTo>
                <a:lnTo>
                  <a:pt x="0" y="108278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ar-EG"/>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3038" t="-8061" r="-4128" b="-18872"/>
            </a:stretch>
          </a:blipFill>
        </p:spPr>
        <p:txBody>
          <a:bodyPr/>
          <a:lstStyle/>
          <a:p>
            <a:endParaRPr lang="ar-EG"/>
          </a:p>
        </p:txBody>
      </p:sp>
      <p:sp>
        <p:nvSpPr>
          <p:cNvPr id="3" name="Freeform 3"/>
          <p:cNvSpPr/>
          <p:nvPr/>
        </p:nvSpPr>
        <p:spPr>
          <a:xfrm rot="535761">
            <a:off x="-1144789" y="-8146902"/>
            <a:ext cx="20577577" cy="26135746"/>
          </a:xfrm>
          <a:custGeom>
            <a:avLst/>
            <a:gdLst/>
            <a:ahLst/>
            <a:cxnLst/>
            <a:rect l="l" t="t" r="r" b="b"/>
            <a:pathLst>
              <a:path w="20577577" h="26135746">
                <a:moveTo>
                  <a:pt x="0" y="0"/>
                </a:moveTo>
                <a:lnTo>
                  <a:pt x="20577578" y="0"/>
                </a:lnTo>
                <a:lnTo>
                  <a:pt x="20577578" y="26135746"/>
                </a:lnTo>
                <a:lnTo>
                  <a:pt x="0" y="26135746"/>
                </a:lnTo>
                <a:lnTo>
                  <a:pt x="0" y="0"/>
                </a:lnTo>
                <a:close/>
              </a:path>
            </a:pathLst>
          </a:custGeom>
          <a:blipFill>
            <a:blip r:embed="rId3"/>
            <a:stretch>
              <a:fillRect/>
            </a:stretch>
          </a:blipFill>
        </p:spPr>
        <p:txBody>
          <a:bodyPr/>
          <a:lstStyle/>
          <a:p>
            <a:endParaRPr lang="ar-EG"/>
          </a:p>
        </p:txBody>
      </p:sp>
      <p:sp>
        <p:nvSpPr>
          <p:cNvPr id="4" name="Freeform 4"/>
          <p:cNvSpPr/>
          <p:nvPr/>
        </p:nvSpPr>
        <p:spPr>
          <a:xfrm>
            <a:off x="5702749" y="2061147"/>
            <a:ext cx="7428022" cy="162066"/>
          </a:xfrm>
          <a:custGeom>
            <a:avLst/>
            <a:gdLst/>
            <a:ahLst/>
            <a:cxnLst/>
            <a:rect l="l" t="t" r="r" b="b"/>
            <a:pathLst>
              <a:path w="7428022" h="162066">
                <a:moveTo>
                  <a:pt x="0" y="0"/>
                </a:moveTo>
                <a:lnTo>
                  <a:pt x="7428022" y="0"/>
                </a:lnTo>
                <a:lnTo>
                  <a:pt x="7428022" y="162066"/>
                </a:lnTo>
                <a:lnTo>
                  <a:pt x="0" y="16206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ar-EG"/>
          </a:p>
        </p:txBody>
      </p:sp>
      <p:sp>
        <p:nvSpPr>
          <p:cNvPr id="5" name="Freeform 5"/>
          <p:cNvSpPr/>
          <p:nvPr/>
        </p:nvSpPr>
        <p:spPr>
          <a:xfrm>
            <a:off x="2575778" y="3090413"/>
            <a:ext cx="14517362" cy="5364619"/>
          </a:xfrm>
          <a:custGeom>
            <a:avLst/>
            <a:gdLst/>
            <a:ahLst/>
            <a:cxnLst/>
            <a:rect l="l" t="t" r="r" b="b"/>
            <a:pathLst>
              <a:path w="14517362" h="5364619">
                <a:moveTo>
                  <a:pt x="0" y="0"/>
                </a:moveTo>
                <a:lnTo>
                  <a:pt x="14517362" y="0"/>
                </a:lnTo>
                <a:lnTo>
                  <a:pt x="14517362" y="5364619"/>
                </a:lnTo>
                <a:lnTo>
                  <a:pt x="0" y="5364619"/>
                </a:lnTo>
                <a:lnTo>
                  <a:pt x="0" y="0"/>
                </a:lnTo>
                <a:close/>
              </a:path>
            </a:pathLst>
          </a:custGeom>
          <a:blipFill>
            <a:blip r:embed="rId6"/>
            <a:stretch>
              <a:fillRect/>
            </a:stretch>
          </a:blipFill>
        </p:spPr>
        <p:txBody>
          <a:bodyPr/>
          <a:lstStyle/>
          <a:p>
            <a:endParaRPr lang="ar-EG"/>
          </a:p>
        </p:txBody>
      </p:sp>
      <p:sp>
        <p:nvSpPr>
          <p:cNvPr id="6" name="TextBox 6"/>
          <p:cNvSpPr txBox="1"/>
          <p:nvPr/>
        </p:nvSpPr>
        <p:spPr>
          <a:xfrm>
            <a:off x="666654" y="828675"/>
            <a:ext cx="18006481" cy="958850"/>
          </a:xfrm>
          <a:prstGeom prst="rect">
            <a:avLst/>
          </a:prstGeom>
        </p:spPr>
        <p:txBody>
          <a:bodyPr lIns="0" tIns="0" rIns="0" bIns="0" rtlCol="0" anchor="t">
            <a:spAutoFit/>
          </a:bodyPr>
          <a:lstStyle/>
          <a:p>
            <a:pPr algn="ctr">
              <a:lnSpc>
                <a:spcPts val="8050"/>
              </a:lnSpc>
              <a:spcBef>
                <a:spcPct val="0"/>
              </a:spcBef>
            </a:pPr>
            <a:r>
              <a:rPr lang="en-US" sz="5000">
                <a:solidFill>
                  <a:srgbClr val="000000"/>
                </a:solidFill>
                <a:latin typeface="Itim"/>
              </a:rPr>
              <a:t>ALL GAMES OF SPECIFIC PUBLISHER "SEGA"</a:t>
            </a:r>
          </a:p>
        </p:txBody>
      </p:sp>
      <p:sp>
        <p:nvSpPr>
          <p:cNvPr id="7" name="Freeform 7"/>
          <p:cNvSpPr/>
          <p:nvPr/>
        </p:nvSpPr>
        <p:spPr>
          <a:xfrm rot="-274453">
            <a:off x="9875305" y="2927960"/>
            <a:ext cx="1463221" cy="1082784"/>
          </a:xfrm>
          <a:custGeom>
            <a:avLst/>
            <a:gdLst/>
            <a:ahLst/>
            <a:cxnLst/>
            <a:rect l="l" t="t" r="r" b="b"/>
            <a:pathLst>
              <a:path w="1463221" h="1082784">
                <a:moveTo>
                  <a:pt x="0" y="0"/>
                </a:moveTo>
                <a:lnTo>
                  <a:pt x="1463221" y="0"/>
                </a:lnTo>
                <a:lnTo>
                  <a:pt x="1463221" y="1082784"/>
                </a:lnTo>
                <a:lnTo>
                  <a:pt x="0" y="108278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ar-EG"/>
          </a:p>
        </p:txBody>
      </p:sp>
      <p:sp>
        <p:nvSpPr>
          <p:cNvPr id="8" name="Freeform 8"/>
          <p:cNvSpPr/>
          <p:nvPr/>
        </p:nvSpPr>
        <p:spPr>
          <a:xfrm rot="4068145">
            <a:off x="5758334" y="4602108"/>
            <a:ext cx="1463221" cy="1082784"/>
          </a:xfrm>
          <a:custGeom>
            <a:avLst/>
            <a:gdLst/>
            <a:ahLst/>
            <a:cxnLst/>
            <a:rect l="l" t="t" r="r" b="b"/>
            <a:pathLst>
              <a:path w="1463221" h="1082784">
                <a:moveTo>
                  <a:pt x="0" y="0"/>
                </a:moveTo>
                <a:lnTo>
                  <a:pt x="1463222" y="0"/>
                </a:lnTo>
                <a:lnTo>
                  <a:pt x="1463222" y="1082784"/>
                </a:lnTo>
                <a:lnTo>
                  <a:pt x="0" y="108278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ar-EG"/>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3038" t="-8061" r="-4128" b="-18872"/>
            </a:stretch>
          </a:blipFill>
        </p:spPr>
        <p:txBody>
          <a:bodyPr/>
          <a:lstStyle/>
          <a:p>
            <a:endParaRPr lang="ar-EG"/>
          </a:p>
        </p:txBody>
      </p:sp>
      <p:sp>
        <p:nvSpPr>
          <p:cNvPr id="3" name="Freeform 3"/>
          <p:cNvSpPr/>
          <p:nvPr/>
        </p:nvSpPr>
        <p:spPr>
          <a:xfrm rot="535761">
            <a:off x="-1144789" y="-8146902"/>
            <a:ext cx="20577577" cy="26135746"/>
          </a:xfrm>
          <a:custGeom>
            <a:avLst/>
            <a:gdLst/>
            <a:ahLst/>
            <a:cxnLst/>
            <a:rect l="l" t="t" r="r" b="b"/>
            <a:pathLst>
              <a:path w="20577577" h="26135746">
                <a:moveTo>
                  <a:pt x="0" y="0"/>
                </a:moveTo>
                <a:lnTo>
                  <a:pt x="20577578" y="0"/>
                </a:lnTo>
                <a:lnTo>
                  <a:pt x="20577578" y="26135746"/>
                </a:lnTo>
                <a:lnTo>
                  <a:pt x="0" y="26135746"/>
                </a:lnTo>
                <a:lnTo>
                  <a:pt x="0" y="0"/>
                </a:lnTo>
                <a:close/>
              </a:path>
            </a:pathLst>
          </a:custGeom>
          <a:blipFill>
            <a:blip r:embed="rId3"/>
            <a:stretch>
              <a:fillRect/>
            </a:stretch>
          </a:blipFill>
        </p:spPr>
        <p:txBody>
          <a:bodyPr/>
          <a:lstStyle/>
          <a:p>
            <a:endParaRPr lang="ar-EG"/>
          </a:p>
        </p:txBody>
      </p:sp>
      <p:sp>
        <p:nvSpPr>
          <p:cNvPr id="4" name="Freeform 4"/>
          <p:cNvSpPr/>
          <p:nvPr/>
        </p:nvSpPr>
        <p:spPr>
          <a:xfrm>
            <a:off x="5728402" y="2642985"/>
            <a:ext cx="7428022" cy="162066"/>
          </a:xfrm>
          <a:custGeom>
            <a:avLst/>
            <a:gdLst/>
            <a:ahLst/>
            <a:cxnLst/>
            <a:rect l="l" t="t" r="r" b="b"/>
            <a:pathLst>
              <a:path w="7428022" h="162066">
                <a:moveTo>
                  <a:pt x="0" y="0"/>
                </a:moveTo>
                <a:lnTo>
                  <a:pt x="7428022" y="0"/>
                </a:lnTo>
                <a:lnTo>
                  <a:pt x="7428022" y="162066"/>
                </a:lnTo>
                <a:lnTo>
                  <a:pt x="0" y="16206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ar-EG"/>
          </a:p>
        </p:txBody>
      </p:sp>
      <p:sp>
        <p:nvSpPr>
          <p:cNvPr id="5" name="Freeform 5"/>
          <p:cNvSpPr/>
          <p:nvPr/>
        </p:nvSpPr>
        <p:spPr>
          <a:xfrm>
            <a:off x="2628797" y="3425514"/>
            <a:ext cx="14248568" cy="5421135"/>
          </a:xfrm>
          <a:custGeom>
            <a:avLst/>
            <a:gdLst/>
            <a:ahLst/>
            <a:cxnLst/>
            <a:rect l="l" t="t" r="r" b="b"/>
            <a:pathLst>
              <a:path w="14248568" h="5421135">
                <a:moveTo>
                  <a:pt x="0" y="0"/>
                </a:moveTo>
                <a:lnTo>
                  <a:pt x="14248569" y="0"/>
                </a:lnTo>
                <a:lnTo>
                  <a:pt x="14248569" y="5421135"/>
                </a:lnTo>
                <a:lnTo>
                  <a:pt x="0" y="5421135"/>
                </a:lnTo>
                <a:lnTo>
                  <a:pt x="0" y="0"/>
                </a:lnTo>
                <a:close/>
              </a:path>
            </a:pathLst>
          </a:custGeom>
          <a:blipFill>
            <a:blip r:embed="rId6"/>
            <a:stretch>
              <a:fillRect/>
            </a:stretch>
          </a:blipFill>
        </p:spPr>
        <p:txBody>
          <a:bodyPr/>
          <a:lstStyle/>
          <a:p>
            <a:endParaRPr lang="ar-EG"/>
          </a:p>
        </p:txBody>
      </p:sp>
      <p:sp>
        <p:nvSpPr>
          <p:cNvPr id="6" name="TextBox 6"/>
          <p:cNvSpPr txBox="1"/>
          <p:nvPr/>
        </p:nvSpPr>
        <p:spPr>
          <a:xfrm>
            <a:off x="705135" y="348660"/>
            <a:ext cx="17929521" cy="1978025"/>
          </a:xfrm>
          <a:prstGeom prst="rect">
            <a:avLst/>
          </a:prstGeom>
        </p:spPr>
        <p:txBody>
          <a:bodyPr lIns="0" tIns="0" rIns="0" bIns="0" rtlCol="0" anchor="t">
            <a:spAutoFit/>
          </a:bodyPr>
          <a:lstStyle/>
          <a:p>
            <a:pPr algn="ctr">
              <a:lnSpc>
                <a:spcPts val="8050"/>
              </a:lnSpc>
            </a:pPr>
            <a:r>
              <a:rPr lang="en-US" sz="5000">
                <a:solidFill>
                  <a:srgbClr val="000000"/>
                </a:solidFill>
                <a:latin typeface="Itim"/>
              </a:rPr>
              <a:t>GAMES COUNT BEFORE AND AFTER 2000</a:t>
            </a:r>
          </a:p>
          <a:p>
            <a:pPr algn="ctr">
              <a:lnSpc>
                <a:spcPts val="8050"/>
              </a:lnSpc>
              <a:spcBef>
                <a:spcPct val="0"/>
              </a:spcBef>
            </a:pPr>
            <a:r>
              <a:rPr lang="en-US" sz="5000">
                <a:solidFill>
                  <a:srgbClr val="000000"/>
                </a:solidFill>
                <a:latin typeface="Itim"/>
              </a:rPr>
              <a:t> FOR SPECIFIC PUBLISHER</a:t>
            </a:r>
          </a:p>
        </p:txBody>
      </p:sp>
      <p:sp>
        <p:nvSpPr>
          <p:cNvPr id="7" name="Freeform 7"/>
          <p:cNvSpPr/>
          <p:nvPr/>
        </p:nvSpPr>
        <p:spPr>
          <a:xfrm rot="-274453">
            <a:off x="12010024" y="3175998"/>
            <a:ext cx="1463221" cy="1082784"/>
          </a:xfrm>
          <a:custGeom>
            <a:avLst/>
            <a:gdLst/>
            <a:ahLst/>
            <a:cxnLst/>
            <a:rect l="l" t="t" r="r" b="b"/>
            <a:pathLst>
              <a:path w="1463221" h="1082784">
                <a:moveTo>
                  <a:pt x="0" y="0"/>
                </a:moveTo>
                <a:lnTo>
                  <a:pt x="1463221" y="0"/>
                </a:lnTo>
                <a:lnTo>
                  <a:pt x="1463221" y="1082784"/>
                </a:lnTo>
                <a:lnTo>
                  <a:pt x="0" y="108278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ar-EG"/>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3038" t="-8061" r="-4128" b="-18872"/>
            </a:stretch>
          </a:blipFill>
        </p:spPr>
        <p:txBody>
          <a:bodyPr/>
          <a:lstStyle/>
          <a:p>
            <a:endParaRPr lang="ar-EG"/>
          </a:p>
        </p:txBody>
      </p:sp>
      <p:sp>
        <p:nvSpPr>
          <p:cNvPr id="3" name="Freeform 3"/>
          <p:cNvSpPr/>
          <p:nvPr/>
        </p:nvSpPr>
        <p:spPr>
          <a:xfrm rot="535761">
            <a:off x="-1135264" y="-8146902"/>
            <a:ext cx="20577577" cy="26135746"/>
          </a:xfrm>
          <a:custGeom>
            <a:avLst/>
            <a:gdLst/>
            <a:ahLst/>
            <a:cxnLst/>
            <a:rect l="l" t="t" r="r" b="b"/>
            <a:pathLst>
              <a:path w="20577577" h="26135746">
                <a:moveTo>
                  <a:pt x="0" y="0"/>
                </a:moveTo>
                <a:lnTo>
                  <a:pt x="20577578" y="0"/>
                </a:lnTo>
                <a:lnTo>
                  <a:pt x="20577578" y="26135746"/>
                </a:lnTo>
                <a:lnTo>
                  <a:pt x="0" y="26135746"/>
                </a:lnTo>
                <a:lnTo>
                  <a:pt x="0" y="0"/>
                </a:lnTo>
                <a:close/>
              </a:path>
            </a:pathLst>
          </a:custGeom>
          <a:blipFill>
            <a:blip r:embed="rId3"/>
            <a:stretch>
              <a:fillRect/>
            </a:stretch>
          </a:blipFill>
        </p:spPr>
        <p:txBody>
          <a:bodyPr/>
          <a:lstStyle/>
          <a:p>
            <a:endParaRPr lang="ar-EG"/>
          </a:p>
        </p:txBody>
      </p:sp>
      <p:sp>
        <p:nvSpPr>
          <p:cNvPr id="4" name="Freeform 4"/>
          <p:cNvSpPr/>
          <p:nvPr/>
        </p:nvSpPr>
        <p:spPr>
          <a:xfrm>
            <a:off x="5702749" y="2061147"/>
            <a:ext cx="7428022" cy="162066"/>
          </a:xfrm>
          <a:custGeom>
            <a:avLst/>
            <a:gdLst/>
            <a:ahLst/>
            <a:cxnLst/>
            <a:rect l="l" t="t" r="r" b="b"/>
            <a:pathLst>
              <a:path w="7428022" h="162066">
                <a:moveTo>
                  <a:pt x="0" y="0"/>
                </a:moveTo>
                <a:lnTo>
                  <a:pt x="7428022" y="0"/>
                </a:lnTo>
                <a:lnTo>
                  <a:pt x="7428022" y="162066"/>
                </a:lnTo>
                <a:lnTo>
                  <a:pt x="0" y="16206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ar-EG"/>
          </a:p>
        </p:txBody>
      </p:sp>
      <p:sp>
        <p:nvSpPr>
          <p:cNvPr id="5" name="Freeform 5"/>
          <p:cNvSpPr/>
          <p:nvPr/>
        </p:nvSpPr>
        <p:spPr>
          <a:xfrm>
            <a:off x="2450025" y="2980837"/>
            <a:ext cx="14439740" cy="5516432"/>
          </a:xfrm>
          <a:custGeom>
            <a:avLst/>
            <a:gdLst/>
            <a:ahLst/>
            <a:cxnLst/>
            <a:rect l="l" t="t" r="r" b="b"/>
            <a:pathLst>
              <a:path w="14439740" h="5516432">
                <a:moveTo>
                  <a:pt x="0" y="0"/>
                </a:moveTo>
                <a:lnTo>
                  <a:pt x="14439740" y="0"/>
                </a:lnTo>
                <a:lnTo>
                  <a:pt x="14439740" y="5516432"/>
                </a:lnTo>
                <a:lnTo>
                  <a:pt x="0" y="5516432"/>
                </a:lnTo>
                <a:lnTo>
                  <a:pt x="0" y="0"/>
                </a:lnTo>
                <a:close/>
              </a:path>
            </a:pathLst>
          </a:custGeom>
          <a:blipFill>
            <a:blip r:embed="rId6"/>
            <a:stretch>
              <a:fillRect/>
            </a:stretch>
          </a:blipFill>
        </p:spPr>
        <p:txBody>
          <a:bodyPr/>
          <a:lstStyle/>
          <a:p>
            <a:endParaRPr lang="ar-EG"/>
          </a:p>
        </p:txBody>
      </p:sp>
      <p:sp>
        <p:nvSpPr>
          <p:cNvPr id="6" name="TextBox 6"/>
          <p:cNvSpPr txBox="1"/>
          <p:nvPr/>
        </p:nvSpPr>
        <p:spPr>
          <a:xfrm>
            <a:off x="666654" y="828675"/>
            <a:ext cx="18006481" cy="958850"/>
          </a:xfrm>
          <a:prstGeom prst="rect">
            <a:avLst/>
          </a:prstGeom>
        </p:spPr>
        <p:txBody>
          <a:bodyPr lIns="0" tIns="0" rIns="0" bIns="0" rtlCol="0" anchor="t">
            <a:spAutoFit/>
          </a:bodyPr>
          <a:lstStyle/>
          <a:p>
            <a:pPr algn="ctr">
              <a:lnSpc>
                <a:spcPts val="8050"/>
              </a:lnSpc>
              <a:spcBef>
                <a:spcPct val="0"/>
              </a:spcBef>
            </a:pPr>
            <a:r>
              <a:rPr lang="en-US" sz="5000">
                <a:solidFill>
                  <a:srgbClr val="000000"/>
                </a:solidFill>
                <a:latin typeface="Itim"/>
              </a:rPr>
              <a:t>FIND BY PATTERN</a:t>
            </a:r>
          </a:p>
        </p:txBody>
      </p:sp>
      <p:sp>
        <p:nvSpPr>
          <p:cNvPr id="7" name="Freeform 7"/>
          <p:cNvSpPr/>
          <p:nvPr/>
        </p:nvSpPr>
        <p:spPr>
          <a:xfrm rot="-1443887">
            <a:off x="6655180" y="2750711"/>
            <a:ext cx="1463221" cy="1082784"/>
          </a:xfrm>
          <a:custGeom>
            <a:avLst/>
            <a:gdLst/>
            <a:ahLst/>
            <a:cxnLst/>
            <a:rect l="l" t="t" r="r" b="b"/>
            <a:pathLst>
              <a:path w="1463221" h="1082784">
                <a:moveTo>
                  <a:pt x="0" y="0"/>
                </a:moveTo>
                <a:lnTo>
                  <a:pt x="1463221" y="0"/>
                </a:lnTo>
                <a:lnTo>
                  <a:pt x="1463221" y="1082784"/>
                </a:lnTo>
                <a:lnTo>
                  <a:pt x="0" y="108278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ar-EG"/>
          </a:p>
        </p:txBody>
      </p:sp>
      <p:sp>
        <p:nvSpPr>
          <p:cNvPr id="8" name="Freeform 8"/>
          <p:cNvSpPr/>
          <p:nvPr/>
        </p:nvSpPr>
        <p:spPr>
          <a:xfrm rot="4379317">
            <a:off x="5702884" y="4602108"/>
            <a:ext cx="1463221" cy="1082784"/>
          </a:xfrm>
          <a:custGeom>
            <a:avLst/>
            <a:gdLst/>
            <a:ahLst/>
            <a:cxnLst/>
            <a:rect l="l" t="t" r="r" b="b"/>
            <a:pathLst>
              <a:path w="1463221" h="1082784">
                <a:moveTo>
                  <a:pt x="0" y="0"/>
                </a:moveTo>
                <a:lnTo>
                  <a:pt x="1463221" y="0"/>
                </a:lnTo>
                <a:lnTo>
                  <a:pt x="1463221" y="1082784"/>
                </a:lnTo>
                <a:lnTo>
                  <a:pt x="0" y="108278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ar-EG"/>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3038" t="-8061" r="-4128" b="-18872"/>
            </a:stretch>
          </a:blipFill>
        </p:spPr>
        <p:txBody>
          <a:bodyPr/>
          <a:lstStyle/>
          <a:p>
            <a:endParaRPr lang="ar-EG"/>
          </a:p>
        </p:txBody>
      </p:sp>
      <p:sp>
        <p:nvSpPr>
          <p:cNvPr id="3" name="Freeform 3"/>
          <p:cNvSpPr/>
          <p:nvPr/>
        </p:nvSpPr>
        <p:spPr>
          <a:xfrm rot="535761">
            <a:off x="-1144789" y="-8146902"/>
            <a:ext cx="20577577" cy="26135746"/>
          </a:xfrm>
          <a:custGeom>
            <a:avLst/>
            <a:gdLst/>
            <a:ahLst/>
            <a:cxnLst/>
            <a:rect l="l" t="t" r="r" b="b"/>
            <a:pathLst>
              <a:path w="20577577" h="26135746">
                <a:moveTo>
                  <a:pt x="0" y="0"/>
                </a:moveTo>
                <a:lnTo>
                  <a:pt x="20577578" y="0"/>
                </a:lnTo>
                <a:lnTo>
                  <a:pt x="20577578" y="26135746"/>
                </a:lnTo>
                <a:lnTo>
                  <a:pt x="0" y="26135746"/>
                </a:lnTo>
                <a:lnTo>
                  <a:pt x="0" y="0"/>
                </a:lnTo>
                <a:close/>
              </a:path>
            </a:pathLst>
          </a:custGeom>
          <a:blipFill>
            <a:blip r:embed="rId3"/>
            <a:stretch>
              <a:fillRect/>
            </a:stretch>
          </a:blipFill>
        </p:spPr>
        <p:txBody>
          <a:bodyPr/>
          <a:lstStyle/>
          <a:p>
            <a:endParaRPr lang="ar-EG"/>
          </a:p>
        </p:txBody>
      </p:sp>
      <p:sp>
        <p:nvSpPr>
          <p:cNvPr id="4" name="Freeform 4"/>
          <p:cNvSpPr/>
          <p:nvPr/>
        </p:nvSpPr>
        <p:spPr>
          <a:xfrm>
            <a:off x="5702749" y="2168963"/>
            <a:ext cx="7428022" cy="162066"/>
          </a:xfrm>
          <a:custGeom>
            <a:avLst/>
            <a:gdLst/>
            <a:ahLst/>
            <a:cxnLst/>
            <a:rect l="l" t="t" r="r" b="b"/>
            <a:pathLst>
              <a:path w="7428022" h="162066">
                <a:moveTo>
                  <a:pt x="0" y="0"/>
                </a:moveTo>
                <a:lnTo>
                  <a:pt x="7428022" y="0"/>
                </a:lnTo>
                <a:lnTo>
                  <a:pt x="7428022" y="162066"/>
                </a:lnTo>
                <a:lnTo>
                  <a:pt x="0" y="16206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ar-EG"/>
          </a:p>
        </p:txBody>
      </p:sp>
      <p:sp>
        <p:nvSpPr>
          <p:cNvPr id="5" name="Freeform 5"/>
          <p:cNvSpPr/>
          <p:nvPr/>
        </p:nvSpPr>
        <p:spPr>
          <a:xfrm>
            <a:off x="2622157" y="3250876"/>
            <a:ext cx="14032803" cy="5273264"/>
          </a:xfrm>
          <a:custGeom>
            <a:avLst/>
            <a:gdLst/>
            <a:ahLst/>
            <a:cxnLst/>
            <a:rect l="l" t="t" r="r" b="b"/>
            <a:pathLst>
              <a:path w="14032803" h="5273264">
                <a:moveTo>
                  <a:pt x="0" y="0"/>
                </a:moveTo>
                <a:lnTo>
                  <a:pt x="14032803" y="0"/>
                </a:lnTo>
                <a:lnTo>
                  <a:pt x="14032803" y="5273264"/>
                </a:lnTo>
                <a:lnTo>
                  <a:pt x="0" y="5273264"/>
                </a:lnTo>
                <a:lnTo>
                  <a:pt x="0" y="0"/>
                </a:lnTo>
                <a:close/>
              </a:path>
            </a:pathLst>
          </a:custGeom>
          <a:blipFill>
            <a:blip r:embed="rId6"/>
            <a:stretch>
              <a:fillRect/>
            </a:stretch>
          </a:blipFill>
        </p:spPr>
        <p:txBody>
          <a:bodyPr/>
          <a:lstStyle/>
          <a:p>
            <a:endParaRPr lang="ar-EG"/>
          </a:p>
        </p:txBody>
      </p:sp>
      <p:sp>
        <p:nvSpPr>
          <p:cNvPr id="6" name="TextBox 6"/>
          <p:cNvSpPr txBox="1"/>
          <p:nvPr/>
        </p:nvSpPr>
        <p:spPr>
          <a:xfrm>
            <a:off x="-52365" y="724338"/>
            <a:ext cx="18392729" cy="958850"/>
          </a:xfrm>
          <a:prstGeom prst="rect">
            <a:avLst/>
          </a:prstGeom>
        </p:spPr>
        <p:txBody>
          <a:bodyPr lIns="0" tIns="0" rIns="0" bIns="0" rtlCol="0" anchor="t">
            <a:spAutoFit/>
          </a:bodyPr>
          <a:lstStyle/>
          <a:p>
            <a:pPr algn="ctr">
              <a:lnSpc>
                <a:spcPts val="8050"/>
              </a:lnSpc>
              <a:spcBef>
                <a:spcPct val="0"/>
              </a:spcBef>
            </a:pPr>
            <a:r>
              <a:rPr lang="en-US" sz="5000">
                <a:solidFill>
                  <a:srgbClr val="000000"/>
                </a:solidFill>
                <a:latin typeface="Itim"/>
              </a:rPr>
              <a:t>ALL PLATFORMS OF SPECIFIC PUBLISHER</a:t>
            </a:r>
          </a:p>
        </p:txBody>
      </p:sp>
      <p:sp>
        <p:nvSpPr>
          <p:cNvPr id="7" name="Freeform 7"/>
          <p:cNvSpPr/>
          <p:nvPr/>
        </p:nvSpPr>
        <p:spPr>
          <a:xfrm rot="-850685">
            <a:off x="14262306" y="2947352"/>
            <a:ext cx="1463221" cy="1082784"/>
          </a:xfrm>
          <a:custGeom>
            <a:avLst/>
            <a:gdLst/>
            <a:ahLst/>
            <a:cxnLst/>
            <a:rect l="l" t="t" r="r" b="b"/>
            <a:pathLst>
              <a:path w="1463221" h="1082784">
                <a:moveTo>
                  <a:pt x="0" y="0"/>
                </a:moveTo>
                <a:lnTo>
                  <a:pt x="1463221" y="0"/>
                </a:lnTo>
                <a:lnTo>
                  <a:pt x="1463221" y="1082784"/>
                </a:lnTo>
                <a:lnTo>
                  <a:pt x="0" y="108278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ar-EG"/>
          </a:p>
        </p:txBody>
      </p:sp>
      <p:sp>
        <p:nvSpPr>
          <p:cNvPr id="8" name="Freeform 8"/>
          <p:cNvSpPr/>
          <p:nvPr/>
        </p:nvSpPr>
        <p:spPr>
          <a:xfrm rot="4138688">
            <a:off x="5738943" y="4808595"/>
            <a:ext cx="1463221" cy="1082784"/>
          </a:xfrm>
          <a:custGeom>
            <a:avLst/>
            <a:gdLst/>
            <a:ahLst/>
            <a:cxnLst/>
            <a:rect l="l" t="t" r="r" b="b"/>
            <a:pathLst>
              <a:path w="1463221" h="1082784">
                <a:moveTo>
                  <a:pt x="0" y="0"/>
                </a:moveTo>
                <a:lnTo>
                  <a:pt x="1463221" y="0"/>
                </a:lnTo>
                <a:lnTo>
                  <a:pt x="1463221" y="1082783"/>
                </a:lnTo>
                <a:lnTo>
                  <a:pt x="0" y="108278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ar-EG"/>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3038" t="-8061" r="-4128" b="-18872"/>
            </a:stretch>
          </a:blipFill>
        </p:spPr>
        <p:txBody>
          <a:bodyPr/>
          <a:lstStyle/>
          <a:p>
            <a:endParaRPr lang="ar-EG"/>
          </a:p>
        </p:txBody>
      </p:sp>
      <p:sp>
        <p:nvSpPr>
          <p:cNvPr id="3" name="Freeform 3"/>
          <p:cNvSpPr/>
          <p:nvPr/>
        </p:nvSpPr>
        <p:spPr>
          <a:xfrm rot="5299676">
            <a:off x="2989298" y="-2573391"/>
            <a:ext cx="16113378" cy="20465731"/>
          </a:xfrm>
          <a:custGeom>
            <a:avLst/>
            <a:gdLst/>
            <a:ahLst/>
            <a:cxnLst/>
            <a:rect l="l" t="t" r="r" b="b"/>
            <a:pathLst>
              <a:path w="16113378" h="20465731">
                <a:moveTo>
                  <a:pt x="0" y="0"/>
                </a:moveTo>
                <a:lnTo>
                  <a:pt x="16113378" y="0"/>
                </a:lnTo>
                <a:lnTo>
                  <a:pt x="16113378" y="20465731"/>
                </a:lnTo>
                <a:lnTo>
                  <a:pt x="0" y="20465731"/>
                </a:lnTo>
                <a:lnTo>
                  <a:pt x="0" y="0"/>
                </a:lnTo>
                <a:close/>
              </a:path>
            </a:pathLst>
          </a:custGeom>
          <a:blipFill>
            <a:blip r:embed="rId3"/>
            <a:stretch>
              <a:fillRect/>
            </a:stretch>
          </a:blipFill>
        </p:spPr>
        <p:txBody>
          <a:bodyPr/>
          <a:lstStyle/>
          <a:p>
            <a:endParaRPr lang="ar-EG"/>
          </a:p>
        </p:txBody>
      </p:sp>
      <p:sp>
        <p:nvSpPr>
          <p:cNvPr id="4" name="Freeform 4"/>
          <p:cNvSpPr/>
          <p:nvPr/>
        </p:nvSpPr>
        <p:spPr>
          <a:xfrm>
            <a:off x="1152352" y="871432"/>
            <a:ext cx="5129046" cy="5120624"/>
          </a:xfrm>
          <a:custGeom>
            <a:avLst/>
            <a:gdLst/>
            <a:ahLst/>
            <a:cxnLst/>
            <a:rect l="l" t="t" r="r" b="b"/>
            <a:pathLst>
              <a:path w="5129046" h="5120624">
                <a:moveTo>
                  <a:pt x="0" y="0"/>
                </a:moveTo>
                <a:lnTo>
                  <a:pt x="5129046" y="0"/>
                </a:lnTo>
                <a:lnTo>
                  <a:pt x="5129046" y="5120624"/>
                </a:lnTo>
                <a:lnTo>
                  <a:pt x="0" y="5120624"/>
                </a:lnTo>
                <a:lnTo>
                  <a:pt x="0" y="0"/>
                </a:lnTo>
                <a:close/>
              </a:path>
            </a:pathLst>
          </a:custGeom>
          <a:blipFill>
            <a:blip r:embed="rId4"/>
            <a:stretch>
              <a:fillRect/>
            </a:stretch>
          </a:blipFill>
        </p:spPr>
        <p:txBody>
          <a:bodyPr/>
          <a:lstStyle/>
          <a:p>
            <a:endParaRPr lang="ar-EG"/>
          </a:p>
        </p:txBody>
      </p:sp>
      <p:sp>
        <p:nvSpPr>
          <p:cNvPr id="5" name="TextBox 5"/>
          <p:cNvSpPr txBox="1"/>
          <p:nvPr/>
        </p:nvSpPr>
        <p:spPr>
          <a:xfrm rot="-714802">
            <a:off x="807625" y="2852986"/>
            <a:ext cx="20309519" cy="4390991"/>
          </a:xfrm>
          <a:prstGeom prst="rect">
            <a:avLst/>
          </a:prstGeom>
        </p:spPr>
        <p:txBody>
          <a:bodyPr lIns="0" tIns="0" rIns="0" bIns="0" rtlCol="0" anchor="t">
            <a:spAutoFit/>
          </a:bodyPr>
          <a:lstStyle/>
          <a:p>
            <a:pPr algn="ctr">
              <a:lnSpc>
                <a:spcPts val="32297"/>
              </a:lnSpc>
              <a:spcBef>
                <a:spcPct val="0"/>
              </a:spcBef>
            </a:pPr>
            <a:r>
              <a:rPr lang="en-US" sz="23069">
                <a:solidFill>
                  <a:srgbClr val="000000"/>
                </a:solidFill>
                <a:latin typeface="Ballpoint"/>
              </a:rPr>
              <a:t>GAMES</a:t>
            </a:r>
          </a:p>
        </p:txBody>
      </p:sp>
      <p:sp>
        <p:nvSpPr>
          <p:cNvPr id="6" name="Freeform 6"/>
          <p:cNvSpPr/>
          <p:nvPr/>
        </p:nvSpPr>
        <p:spPr>
          <a:xfrm rot="-396927">
            <a:off x="8130832" y="7399648"/>
            <a:ext cx="8970053" cy="1174261"/>
          </a:xfrm>
          <a:custGeom>
            <a:avLst/>
            <a:gdLst/>
            <a:ahLst/>
            <a:cxnLst/>
            <a:rect l="l" t="t" r="r" b="b"/>
            <a:pathLst>
              <a:path w="8970053" h="1174261">
                <a:moveTo>
                  <a:pt x="0" y="0"/>
                </a:moveTo>
                <a:lnTo>
                  <a:pt x="8970053" y="0"/>
                </a:lnTo>
                <a:lnTo>
                  <a:pt x="8970053" y="1174262"/>
                </a:lnTo>
                <a:lnTo>
                  <a:pt x="0" y="117426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ar-EG"/>
          </a:p>
        </p:txBody>
      </p:sp>
      <p:sp>
        <p:nvSpPr>
          <p:cNvPr id="7" name="Freeform 7"/>
          <p:cNvSpPr/>
          <p:nvPr/>
        </p:nvSpPr>
        <p:spPr>
          <a:xfrm rot="-2331786">
            <a:off x="747677" y="7274783"/>
            <a:ext cx="5368439" cy="2420678"/>
          </a:xfrm>
          <a:custGeom>
            <a:avLst/>
            <a:gdLst/>
            <a:ahLst/>
            <a:cxnLst/>
            <a:rect l="l" t="t" r="r" b="b"/>
            <a:pathLst>
              <a:path w="5368439" h="2420678">
                <a:moveTo>
                  <a:pt x="0" y="0"/>
                </a:moveTo>
                <a:lnTo>
                  <a:pt x="5368439" y="0"/>
                </a:lnTo>
                <a:lnTo>
                  <a:pt x="5368439" y="2420678"/>
                </a:lnTo>
                <a:lnTo>
                  <a:pt x="0" y="2420678"/>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ar-EG"/>
          </a:p>
        </p:txBody>
      </p:sp>
      <p:sp>
        <p:nvSpPr>
          <p:cNvPr id="8" name="Freeform 8"/>
          <p:cNvSpPr/>
          <p:nvPr/>
        </p:nvSpPr>
        <p:spPr>
          <a:xfrm rot="-988331">
            <a:off x="15293040" y="1891534"/>
            <a:ext cx="1589353" cy="2037632"/>
          </a:xfrm>
          <a:custGeom>
            <a:avLst/>
            <a:gdLst/>
            <a:ahLst/>
            <a:cxnLst/>
            <a:rect l="l" t="t" r="r" b="b"/>
            <a:pathLst>
              <a:path w="1589353" h="2037632">
                <a:moveTo>
                  <a:pt x="0" y="0"/>
                </a:moveTo>
                <a:lnTo>
                  <a:pt x="1589353" y="0"/>
                </a:lnTo>
                <a:lnTo>
                  <a:pt x="1589353" y="2037631"/>
                </a:lnTo>
                <a:lnTo>
                  <a:pt x="0" y="2037631"/>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ar-EG"/>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3038" t="-8061" r="-4128" b="-18872"/>
            </a:stretch>
          </a:blipFill>
        </p:spPr>
        <p:txBody>
          <a:bodyPr/>
          <a:lstStyle/>
          <a:p>
            <a:endParaRPr lang="ar-EG"/>
          </a:p>
        </p:txBody>
      </p:sp>
      <p:sp>
        <p:nvSpPr>
          <p:cNvPr id="3" name="Freeform 3"/>
          <p:cNvSpPr/>
          <p:nvPr/>
        </p:nvSpPr>
        <p:spPr>
          <a:xfrm rot="535761">
            <a:off x="-1040014" y="-8146902"/>
            <a:ext cx="20577577" cy="26135746"/>
          </a:xfrm>
          <a:custGeom>
            <a:avLst/>
            <a:gdLst/>
            <a:ahLst/>
            <a:cxnLst/>
            <a:rect l="l" t="t" r="r" b="b"/>
            <a:pathLst>
              <a:path w="20577577" h="26135746">
                <a:moveTo>
                  <a:pt x="0" y="0"/>
                </a:moveTo>
                <a:lnTo>
                  <a:pt x="20577578" y="0"/>
                </a:lnTo>
                <a:lnTo>
                  <a:pt x="20577578" y="26135746"/>
                </a:lnTo>
                <a:lnTo>
                  <a:pt x="0" y="26135746"/>
                </a:lnTo>
                <a:lnTo>
                  <a:pt x="0" y="0"/>
                </a:lnTo>
                <a:close/>
              </a:path>
            </a:pathLst>
          </a:custGeom>
          <a:blipFill>
            <a:blip r:embed="rId3"/>
            <a:stretch>
              <a:fillRect/>
            </a:stretch>
          </a:blipFill>
        </p:spPr>
        <p:txBody>
          <a:bodyPr/>
          <a:lstStyle/>
          <a:p>
            <a:endParaRPr lang="ar-EG"/>
          </a:p>
        </p:txBody>
      </p:sp>
      <p:sp>
        <p:nvSpPr>
          <p:cNvPr id="4" name="Freeform 4"/>
          <p:cNvSpPr/>
          <p:nvPr/>
        </p:nvSpPr>
        <p:spPr>
          <a:xfrm>
            <a:off x="5702749" y="2061147"/>
            <a:ext cx="7428022" cy="162066"/>
          </a:xfrm>
          <a:custGeom>
            <a:avLst/>
            <a:gdLst/>
            <a:ahLst/>
            <a:cxnLst/>
            <a:rect l="l" t="t" r="r" b="b"/>
            <a:pathLst>
              <a:path w="7428022" h="162066">
                <a:moveTo>
                  <a:pt x="0" y="0"/>
                </a:moveTo>
                <a:lnTo>
                  <a:pt x="7428022" y="0"/>
                </a:lnTo>
                <a:lnTo>
                  <a:pt x="7428022" y="162066"/>
                </a:lnTo>
                <a:lnTo>
                  <a:pt x="0" y="16206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ar-EG"/>
          </a:p>
        </p:txBody>
      </p:sp>
      <p:sp>
        <p:nvSpPr>
          <p:cNvPr id="5" name="Freeform 5"/>
          <p:cNvSpPr/>
          <p:nvPr/>
        </p:nvSpPr>
        <p:spPr>
          <a:xfrm>
            <a:off x="2581881" y="3023235"/>
            <a:ext cx="14042679" cy="4397163"/>
          </a:xfrm>
          <a:custGeom>
            <a:avLst/>
            <a:gdLst/>
            <a:ahLst/>
            <a:cxnLst/>
            <a:rect l="l" t="t" r="r" b="b"/>
            <a:pathLst>
              <a:path w="14042679" h="4397163">
                <a:moveTo>
                  <a:pt x="0" y="0"/>
                </a:moveTo>
                <a:lnTo>
                  <a:pt x="14042678" y="0"/>
                </a:lnTo>
                <a:lnTo>
                  <a:pt x="14042678" y="4397163"/>
                </a:lnTo>
                <a:lnTo>
                  <a:pt x="0" y="4397163"/>
                </a:lnTo>
                <a:lnTo>
                  <a:pt x="0" y="0"/>
                </a:lnTo>
                <a:close/>
              </a:path>
            </a:pathLst>
          </a:custGeom>
          <a:blipFill>
            <a:blip r:embed="rId6"/>
            <a:stretch>
              <a:fillRect t="-460" b="-54726"/>
            </a:stretch>
          </a:blipFill>
        </p:spPr>
        <p:txBody>
          <a:bodyPr/>
          <a:lstStyle/>
          <a:p>
            <a:endParaRPr lang="ar-EG" dirty="0"/>
          </a:p>
        </p:txBody>
      </p:sp>
      <p:sp>
        <p:nvSpPr>
          <p:cNvPr id="6" name="TextBox 6"/>
          <p:cNvSpPr txBox="1"/>
          <p:nvPr/>
        </p:nvSpPr>
        <p:spPr>
          <a:xfrm>
            <a:off x="4258133" y="439841"/>
            <a:ext cx="10823525" cy="1362765"/>
          </a:xfrm>
          <a:prstGeom prst="rect">
            <a:avLst/>
          </a:prstGeom>
        </p:spPr>
        <p:txBody>
          <a:bodyPr lIns="0" tIns="0" rIns="0" bIns="0" rtlCol="0" anchor="t">
            <a:spAutoFit/>
          </a:bodyPr>
          <a:lstStyle/>
          <a:p>
            <a:pPr algn="ctr">
              <a:lnSpc>
                <a:spcPts val="11464"/>
              </a:lnSpc>
              <a:spcBef>
                <a:spcPct val="0"/>
              </a:spcBef>
            </a:pPr>
            <a:r>
              <a:rPr lang="en-US" sz="7120">
                <a:solidFill>
                  <a:srgbClr val="000000"/>
                </a:solidFill>
                <a:latin typeface="Itim"/>
              </a:rPr>
              <a:t>GAMES WINDOW</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3038" t="-8061" r="-4128" b="-18872"/>
            </a:stretch>
          </a:blipFill>
        </p:spPr>
        <p:txBody>
          <a:bodyPr/>
          <a:lstStyle/>
          <a:p>
            <a:endParaRPr lang="ar-EG"/>
          </a:p>
        </p:txBody>
      </p:sp>
      <p:sp>
        <p:nvSpPr>
          <p:cNvPr id="3" name="Freeform 3"/>
          <p:cNvSpPr/>
          <p:nvPr/>
        </p:nvSpPr>
        <p:spPr>
          <a:xfrm rot="535761">
            <a:off x="-1040014" y="-8146902"/>
            <a:ext cx="20577577" cy="26135746"/>
          </a:xfrm>
          <a:custGeom>
            <a:avLst/>
            <a:gdLst/>
            <a:ahLst/>
            <a:cxnLst/>
            <a:rect l="l" t="t" r="r" b="b"/>
            <a:pathLst>
              <a:path w="20577577" h="26135746">
                <a:moveTo>
                  <a:pt x="0" y="0"/>
                </a:moveTo>
                <a:lnTo>
                  <a:pt x="20577578" y="0"/>
                </a:lnTo>
                <a:lnTo>
                  <a:pt x="20577578" y="26135746"/>
                </a:lnTo>
                <a:lnTo>
                  <a:pt x="0" y="26135746"/>
                </a:lnTo>
                <a:lnTo>
                  <a:pt x="0" y="0"/>
                </a:lnTo>
                <a:close/>
              </a:path>
            </a:pathLst>
          </a:custGeom>
          <a:blipFill>
            <a:blip r:embed="rId3"/>
            <a:stretch>
              <a:fillRect/>
            </a:stretch>
          </a:blipFill>
        </p:spPr>
        <p:txBody>
          <a:bodyPr/>
          <a:lstStyle/>
          <a:p>
            <a:endParaRPr lang="ar-EG"/>
          </a:p>
        </p:txBody>
      </p:sp>
      <p:sp>
        <p:nvSpPr>
          <p:cNvPr id="4" name="Freeform 4"/>
          <p:cNvSpPr/>
          <p:nvPr/>
        </p:nvSpPr>
        <p:spPr>
          <a:xfrm>
            <a:off x="5702749" y="2061147"/>
            <a:ext cx="7428022" cy="162066"/>
          </a:xfrm>
          <a:custGeom>
            <a:avLst/>
            <a:gdLst/>
            <a:ahLst/>
            <a:cxnLst/>
            <a:rect l="l" t="t" r="r" b="b"/>
            <a:pathLst>
              <a:path w="7428022" h="162066">
                <a:moveTo>
                  <a:pt x="0" y="0"/>
                </a:moveTo>
                <a:lnTo>
                  <a:pt x="7428022" y="0"/>
                </a:lnTo>
                <a:lnTo>
                  <a:pt x="7428022" y="162066"/>
                </a:lnTo>
                <a:lnTo>
                  <a:pt x="0" y="16206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ar-EG"/>
          </a:p>
        </p:txBody>
      </p:sp>
      <p:sp>
        <p:nvSpPr>
          <p:cNvPr id="5" name="Freeform 5"/>
          <p:cNvSpPr/>
          <p:nvPr/>
        </p:nvSpPr>
        <p:spPr>
          <a:xfrm>
            <a:off x="2304710" y="3268979"/>
            <a:ext cx="14730370" cy="4353082"/>
          </a:xfrm>
          <a:custGeom>
            <a:avLst/>
            <a:gdLst/>
            <a:ahLst/>
            <a:cxnLst/>
            <a:rect l="l" t="t" r="r" b="b"/>
            <a:pathLst>
              <a:path w="14730370" h="4353082">
                <a:moveTo>
                  <a:pt x="0" y="0"/>
                </a:moveTo>
                <a:lnTo>
                  <a:pt x="14730370" y="0"/>
                </a:lnTo>
                <a:lnTo>
                  <a:pt x="14730370" y="4353082"/>
                </a:lnTo>
                <a:lnTo>
                  <a:pt x="0" y="4353082"/>
                </a:lnTo>
                <a:lnTo>
                  <a:pt x="0" y="0"/>
                </a:lnTo>
                <a:close/>
              </a:path>
            </a:pathLst>
          </a:custGeom>
          <a:blipFill>
            <a:blip r:embed="rId6"/>
            <a:stretch>
              <a:fillRect r="-4492"/>
            </a:stretch>
          </a:blipFill>
        </p:spPr>
        <p:txBody>
          <a:bodyPr/>
          <a:lstStyle/>
          <a:p>
            <a:endParaRPr lang="ar-EG"/>
          </a:p>
        </p:txBody>
      </p:sp>
      <p:sp>
        <p:nvSpPr>
          <p:cNvPr id="6" name="TextBox 6"/>
          <p:cNvSpPr txBox="1"/>
          <p:nvPr/>
        </p:nvSpPr>
        <p:spPr>
          <a:xfrm>
            <a:off x="1028700" y="697016"/>
            <a:ext cx="16899856" cy="1005190"/>
          </a:xfrm>
          <a:prstGeom prst="rect">
            <a:avLst/>
          </a:prstGeom>
        </p:spPr>
        <p:txBody>
          <a:bodyPr lIns="0" tIns="0" rIns="0" bIns="0" rtlCol="0" anchor="t">
            <a:spAutoFit/>
          </a:bodyPr>
          <a:lstStyle/>
          <a:p>
            <a:pPr algn="ctr">
              <a:lnSpc>
                <a:spcPts val="8469"/>
              </a:lnSpc>
              <a:spcBef>
                <a:spcPct val="0"/>
              </a:spcBef>
            </a:pPr>
            <a:r>
              <a:rPr lang="en-US" sz="5260">
                <a:solidFill>
                  <a:srgbClr val="000000"/>
                </a:solidFill>
                <a:latin typeface="Itim"/>
              </a:rPr>
              <a:t>UPDATE (NAME GAME IN DATA)</a:t>
            </a:r>
          </a:p>
        </p:txBody>
      </p:sp>
      <p:sp>
        <p:nvSpPr>
          <p:cNvPr id="7" name="Freeform 7"/>
          <p:cNvSpPr/>
          <p:nvPr/>
        </p:nvSpPr>
        <p:spPr>
          <a:xfrm rot="-850685">
            <a:off x="2718532" y="2633570"/>
            <a:ext cx="1463221" cy="1082784"/>
          </a:xfrm>
          <a:custGeom>
            <a:avLst/>
            <a:gdLst/>
            <a:ahLst/>
            <a:cxnLst/>
            <a:rect l="l" t="t" r="r" b="b"/>
            <a:pathLst>
              <a:path w="1463221" h="1082784">
                <a:moveTo>
                  <a:pt x="0" y="0"/>
                </a:moveTo>
                <a:lnTo>
                  <a:pt x="1463221" y="0"/>
                </a:lnTo>
                <a:lnTo>
                  <a:pt x="1463221" y="1082784"/>
                </a:lnTo>
                <a:lnTo>
                  <a:pt x="0" y="108278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ar-EG"/>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3038" t="-8061" r="-4128" b="-18872"/>
            </a:stretch>
          </a:blipFill>
        </p:spPr>
        <p:txBody>
          <a:bodyPr/>
          <a:lstStyle/>
          <a:p>
            <a:endParaRPr lang="ar-EG"/>
          </a:p>
        </p:txBody>
      </p:sp>
      <p:sp>
        <p:nvSpPr>
          <p:cNvPr id="3" name="Freeform 3"/>
          <p:cNvSpPr/>
          <p:nvPr/>
        </p:nvSpPr>
        <p:spPr>
          <a:xfrm rot="535761">
            <a:off x="-1040014" y="-8146902"/>
            <a:ext cx="20577577" cy="26135746"/>
          </a:xfrm>
          <a:custGeom>
            <a:avLst/>
            <a:gdLst/>
            <a:ahLst/>
            <a:cxnLst/>
            <a:rect l="l" t="t" r="r" b="b"/>
            <a:pathLst>
              <a:path w="20577577" h="26135746">
                <a:moveTo>
                  <a:pt x="0" y="0"/>
                </a:moveTo>
                <a:lnTo>
                  <a:pt x="20577578" y="0"/>
                </a:lnTo>
                <a:lnTo>
                  <a:pt x="20577578" y="26135746"/>
                </a:lnTo>
                <a:lnTo>
                  <a:pt x="0" y="26135746"/>
                </a:lnTo>
                <a:lnTo>
                  <a:pt x="0" y="0"/>
                </a:lnTo>
                <a:close/>
              </a:path>
            </a:pathLst>
          </a:custGeom>
          <a:blipFill>
            <a:blip r:embed="rId3"/>
            <a:stretch>
              <a:fillRect/>
            </a:stretch>
          </a:blipFill>
        </p:spPr>
        <p:txBody>
          <a:bodyPr/>
          <a:lstStyle/>
          <a:p>
            <a:endParaRPr lang="ar-EG"/>
          </a:p>
        </p:txBody>
      </p:sp>
      <p:sp>
        <p:nvSpPr>
          <p:cNvPr id="4" name="Freeform 4"/>
          <p:cNvSpPr/>
          <p:nvPr/>
        </p:nvSpPr>
        <p:spPr>
          <a:xfrm>
            <a:off x="5702749" y="2061147"/>
            <a:ext cx="7428022" cy="162066"/>
          </a:xfrm>
          <a:custGeom>
            <a:avLst/>
            <a:gdLst/>
            <a:ahLst/>
            <a:cxnLst/>
            <a:rect l="l" t="t" r="r" b="b"/>
            <a:pathLst>
              <a:path w="7428022" h="162066">
                <a:moveTo>
                  <a:pt x="0" y="0"/>
                </a:moveTo>
                <a:lnTo>
                  <a:pt x="7428022" y="0"/>
                </a:lnTo>
                <a:lnTo>
                  <a:pt x="7428022" y="162066"/>
                </a:lnTo>
                <a:lnTo>
                  <a:pt x="0" y="16206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ar-EG"/>
          </a:p>
        </p:txBody>
      </p:sp>
      <p:sp>
        <p:nvSpPr>
          <p:cNvPr id="5" name="Freeform 5"/>
          <p:cNvSpPr/>
          <p:nvPr/>
        </p:nvSpPr>
        <p:spPr>
          <a:xfrm>
            <a:off x="2190386" y="2922828"/>
            <a:ext cx="15049864" cy="4630628"/>
          </a:xfrm>
          <a:custGeom>
            <a:avLst/>
            <a:gdLst/>
            <a:ahLst/>
            <a:cxnLst/>
            <a:rect l="l" t="t" r="r" b="b"/>
            <a:pathLst>
              <a:path w="15049864" h="4630628">
                <a:moveTo>
                  <a:pt x="0" y="0"/>
                </a:moveTo>
                <a:lnTo>
                  <a:pt x="15049864" y="0"/>
                </a:lnTo>
                <a:lnTo>
                  <a:pt x="15049864" y="4630628"/>
                </a:lnTo>
                <a:lnTo>
                  <a:pt x="0" y="4630628"/>
                </a:lnTo>
                <a:lnTo>
                  <a:pt x="0" y="0"/>
                </a:lnTo>
                <a:close/>
              </a:path>
            </a:pathLst>
          </a:custGeom>
          <a:blipFill>
            <a:blip r:embed="rId6"/>
            <a:stretch>
              <a:fillRect r="-1243"/>
            </a:stretch>
          </a:blipFill>
        </p:spPr>
        <p:txBody>
          <a:bodyPr/>
          <a:lstStyle/>
          <a:p>
            <a:endParaRPr lang="ar-EG"/>
          </a:p>
        </p:txBody>
      </p:sp>
      <p:sp>
        <p:nvSpPr>
          <p:cNvPr id="6" name="TextBox 6"/>
          <p:cNvSpPr txBox="1"/>
          <p:nvPr/>
        </p:nvSpPr>
        <p:spPr>
          <a:xfrm>
            <a:off x="1205376" y="439841"/>
            <a:ext cx="16621197" cy="1362765"/>
          </a:xfrm>
          <a:prstGeom prst="rect">
            <a:avLst/>
          </a:prstGeom>
        </p:spPr>
        <p:txBody>
          <a:bodyPr lIns="0" tIns="0" rIns="0" bIns="0" rtlCol="0" anchor="t">
            <a:spAutoFit/>
          </a:bodyPr>
          <a:lstStyle/>
          <a:p>
            <a:pPr algn="ctr">
              <a:lnSpc>
                <a:spcPts val="11464"/>
              </a:lnSpc>
              <a:spcBef>
                <a:spcPct val="0"/>
              </a:spcBef>
            </a:pPr>
            <a:r>
              <a:rPr lang="en-US" sz="7120">
                <a:solidFill>
                  <a:srgbClr val="000000"/>
                </a:solidFill>
                <a:latin typeface="Itim"/>
              </a:rPr>
              <a:t>DELETE ( GAME FROM DATA )</a:t>
            </a:r>
          </a:p>
        </p:txBody>
      </p:sp>
      <p:sp>
        <p:nvSpPr>
          <p:cNvPr id="7" name="Freeform 7"/>
          <p:cNvSpPr/>
          <p:nvPr/>
        </p:nvSpPr>
        <p:spPr>
          <a:xfrm rot="-850685">
            <a:off x="3577541" y="2452595"/>
            <a:ext cx="1463221" cy="1082784"/>
          </a:xfrm>
          <a:custGeom>
            <a:avLst/>
            <a:gdLst/>
            <a:ahLst/>
            <a:cxnLst/>
            <a:rect l="l" t="t" r="r" b="b"/>
            <a:pathLst>
              <a:path w="1463221" h="1082784">
                <a:moveTo>
                  <a:pt x="0" y="0"/>
                </a:moveTo>
                <a:lnTo>
                  <a:pt x="1463221" y="0"/>
                </a:lnTo>
                <a:lnTo>
                  <a:pt x="1463221" y="1082784"/>
                </a:lnTo>
                <a:lnTo>
                  <a:pt x="0" y="108278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ar-EG"/>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3038" t="-8061" r="-4128" b="-18872"/>
            </a:stretch>
          </a:blipFill>
        </p:spPr>
        <p:txBody>
          <a:bodyPr/>
          <a:lstStyle/>
          <a:p>
            <a:endParaRPr lang="ar-EG"/>
          </a:p>
        </p:txBody>
      </p:sp>
      <p:sp>
        <p:nvSpPr>
          <p:cNvPr id="3" name="Freeform 3"/>
          <p:cNvSpPr/>
          <p:nvPr/>
        </p:nvSpPr>
        <p:spPr>
          <a:xfrm rot="535761">
            <a:off x="-1040014" y="-8146902"/>
            <a:ext cx="20577577" cy="26135746"/>
          </a:xfrm>
          <a:custGeom>
            <a:avLst/>
            <a:gdLst/>
            <a:ahLst/>
            <a:cxnLst/>
            <a:rect l="l" t="t" r="r" b="b"/>
            <a:pathLst>
              <a:path w="20577577" h="26135746">
                <a:moveTo>
                  <a:pt x="0" y="0"/>
                </a:moveTo>
                <a:lnTo>
                  <a:pt x="20577578" y="0"/>
                </a:lnTo>
                <a:lnTo>
                  <a:pt x="20577578" y="26135746"/>
                </a:lnTo>
                <a:lnTo>
                  <a:pt x="0" y="26135746"/>
                </a:lnTo>
                <a:lnTo>
                  <a:pt x="0" y="0"/>
                </a:lnTo>
                <a:close/>
              </a:path>
            </a:pathLst>
          </a:custGeom>
          <a:blipFill>
            <a:blip r:embed="rId3"/>
            <a:stretch>
              <a:fillRect/>
            </a:stretch>
          </a:blipFill>
        </p:spPr>
        <p:txBody>
          <a:bodyPr/>
          <a:lstStyle/>
          <a:p>
            <a:endParaRPr lang="ar-EG"/>
          </a:p>
        </p:txBody>
      </p:sp>
      <p:sp>
        <p:nvSpPr>
          <p:cNvPr id="4" name="Freeform 4"/>
          <p:cNvSpPr/>
          <p:nvPr/>
        </p:nvSpPr>
        <p:spPr>
          <a:xfrm>
            <a:off x="5702749" y="2061147"/>
            <a:ext cx="7428022" cy="162066"/>
          </a:xfrm>
          <a:custGeom>
            <a:avLst/>
            <a:gdLst/>
            <a:ahLst/>
            <a:cxnLst/>
            <a:rect l="l" t="t" r="r" b="b"/>
            <a:pathLst>
              <a:path w="7428022" h="162066">
                <a:moveTo>
                  <a:pt x="0" y="0"/>
                </a:moveTo>
                <a:lnTo>
                  <a:pt x="7428022" y="0"/>
                </a:lnTo>
                <a:lnTo>
                  <a:pt x="7428022" y="162066"/>
                </a:lnTo>
                <a:lnTo>
                  <a:pt x="0" y="16206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ar-EG"/>
          </a:p>
        </p:txBody>
      </p:sp>
      <p:sp>
        <p:nvSpPr>
          <p:cNvPr id="5" name="Freeform 5"/>
          <p:cNvSpPr/>
          <p:nvPr/>
        </p:nvSpPr>
        <p:spPr>
          <a:xfrm>
            <a:off x="2360614" y="3037681"/>
            <a:ext cx="14651233" cy="4372477"/>
          </a:xfrm>
          <a:custGeom>
            <a:avLst/>
            <a:gdLst/>
            <a:ahLst/>
            <a:cxnLst/>
            <a:rect l="l" t="t" r="r" b="b"/>
            <a:pathLst>
              <a:path w="14651233" h="4372477">
                <a:moveTo>
                  <a:pt x="0" y="0"/>
                </a:moveTo>
                <a:lnTo>
                  <a:pt x="14651233" y="0"/>
                </a:lnTo>
                <a:lnTo>
                  <a:pt x="14651233" y="4372478"/>
                </a:lnTo>
                <a:lnTo>
                  <a:pt x="0" y="4372478"/>
                </a:lnTo>
                <a:lnTo>
                  <a:pt x="0" y="0"/>
                </a:lnTo>
                <a:close/>
              </a:path>
            </a:pathLst>
          </a:custGeom>
          <a:blipFill>
            <a:blip r:embed="rId6"/>
            <a:stretch>
              <a:fillRect/>
            </a:stretch>
          </a:blipFill>
        </p:spPr>
        <p:txBody>
          <a:bodyPr/>
          <a:lstStyle/>
          <a:p>
            <a:endParaRPr lang="ar-EG"/>
          </a:p>
        </p:txBody>
      </p:sp>
      <p:sp>
        <p:nvSpPr>
          <p:cNvPr id="6" name="TextBox 6"/>
          <p:cNvSpPr txBox="1"/>
          <p:nvPr/>
        </p:nvSpPr>
        <p:spPr>
          <a:xfrm>
            <a:off x="2132298" y="439841"/>
            <a:ext cx="14568923" cy="1362765"/>
          </a:xfrm>
          <a:prstGeom prst="rect">
            <a:avLst/>
          </a:prstGeom>
        </p:spPr>
        <p:txBody>
          <a:bodyPr lIns="0" tIns="0" rIns="0" bIns="0" rtlCol="0" anchor="t">
            <a:spAutoFit/>
          </a:bodyPr>
          <a:lstStyle/>
          <a:p>
            <a:pPr algn="ctr">
              <a:lnSpc>
                <a:spcPts val="11464"/>
              </a:lnSpc>
              <a:spcBef>
                <a:spcPct val="0"/>
              </a:spcBef>
            </a:pPr>
            <a:r>
              <a:rPr lang="en-US" sz="7120">
                <a:solidFill>
                  <a:srgbClr val="000000"/>
                </a:solidFill>
                <a:latin typeface="Itim"/>
              </a:rPr>
              <a:t>INSERT ( GAME IN DATA )</a:t>
            </a:r>
          </a:p>
        </p:txBody>
      </p:sp>
      <p:sp>
        <p:nvSpPr>
          <p:cNvPr id="7" name="Freeform 7"/>
          <p:cNvSpPr/>
          <p:nvPr/>
        </p:nvSpPr>
        <p:spPr>
          <a:xfrm rot="-850685">
            <a:off x="4575103" y="2496290"/>
            <a:ext cx="1463221" cy="1082784"/>
          </a:xfrm>
          <a:custGeom>
            <a:avLst/>
            <a:gdLst/>
            <a:ahLst/>
            <a:cxnLst/>
            <a:rect l="l" t="t" r="r" b="b"/>
            <a:pathLst>
              <a:path w="1463221" h="1082784">
                <a:moveTo>
                  <a:pt x="0" y="0"/>
                </a:moveTo>
                <a:lnTo>
                  <a:pt x="1463221" y="0"/>
                </a:lnTo>
                <a:lnTo>
                  <a:pt x="1463221" y="1082783"/>
                </a:lnTo>
                <a:lnTo>
                  <a:pt x="0" y="108278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ar-EG"/>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3038" t="-8061" r="-4128" b="-18872"/>
            </a:stretch>
          </a:blipFill>
        </p:spPr>
        <p:txBody>
          <a:bodyPr/>
          <a:lstStyle/>
          <a:p>
            <a:endParaRPr lang="ar-EG"/>
          </a:p>
        </p:txBody>
      </p:sp>
      <p:sp>
        <p:nvSpPr>
          <p:cNvPr id="3" name="Freeform 3"/>
          <p:cNvSpPr/>
          <p:nvPr/>
        </p:nvSpPr>
        <p:spPr>
          <a:xfrm rot="5966813">
            <a:off x="3750727" y="-1706540"/>
            <a:ext cx="10786546" cy="13700079"/>
          </a:xfrm>
          <a:custGeom>
            <a:avLst/>
            <a:gdLst/>
            <a:ahLst/>
            <a:cxnLst/>
            <a:rect l="l" t="t" r="r" b="b"/>
            <a:pathLst>
              <a:path w="10786546" h="13700079">
                <a:moveTo>
                  <a:pt x="0" y="0"/>
                </a:moveTo>
                <a:lnTo>
                  <a:pt x="10786546" y="0"/>
                </a:lnTo>
                <a:lnTo>
                  <a:pt x="10786546" y="13700080"/>
                </a:lnTo>
                <a:lnTo>
                  <a:pt x="0" y="13700080"/>
                </a:lnTo>
                <a:lnTo>
                  <a:pt x="0" y="0"/>
                </a:lnTo>
                <a:close/>
              </a:path>
            </a:pathLst>
          </a:custGeom>
          <a:blipFill>
            <a:blip r:embed="rId3"/>
            <a:stretch>
              <a:fillRect/>
            </a:stretch>
          </a:blipFill>
        </p:spPr>
        <p:txBody>
          <a:bodyPr/>
          <a:lstStyle/>
          <a:p>
            <a:endParaRPr lang="ar-EG"/>
          </a:p>
        </p:txBody>
      </p:sp>
      <p:sp>
        <p:nvSpPr>
          <p:cNvPr id="4" name="Freeform 4"/>
          <p:cNvSpPr/>
          <p:nvPr/>
        </p:nvSpPr>
        <p:spPr>
          <a:xfrm>
            <a:off x="1501644" y="529928"/>
            <a:ext cx="4121568" cy="4114800"/>
          </a:xfrm>
          <a:custGeom>
            <a:avLst/>
            <a:gdLst/>
            <a:ahLst/>
            <a:cxnLst/>
            <a:rect l="l" t="t" r="r" b="b"/>
            <a:pathLst>
              <a:path w="4121568" h="4114800">
                <a:moveTo>
                  <a:pt x="0" y="0"/>
                </a:moveTo>
                <a:lnTo>
                  <a:pt x="4121567" y="0"/>
                </a:lnTo>
                <a:lnTo>
                  <a:pt x="4121567" y="4114800"/>
                </a:lnTo>
                <a:lnTo>
                  <a:pt x="0" y="4114800"/>
                </a:lnTo>
                <a:lnTo>
                  <a:pt x="0" y="0"/>
                </a:lnTo>
                <a:close/>
              </a:path>
            </a:pathLst>
          </a:custGeom>
          <a:blipFill>
            <a:blip r:embed="rId4"/>
            <a:stretch>
              <a:fillRect/>
            </a:stretch>
          </a:blipFill>
        </p:spPr>
        <p:txBody>
          <a:bodyPr/>
          <a:lstStyle/>
          <a:p>
            <a:endParaRPr lang="ar-EG"/>
          </a:p>
        </p:txBody>
      </p:sp>
      <p:sp>
        <p:nvSpPr>
          <p:cNvPr id="5" name="TextBox 5"/>
          <p:cNvSpPr txBox="1"/>
          <p:nvPr/>
        </p:nvSpPr>
        <p:spPr>
          <a:xfrm>
            <a:off x="4000336" y="1355110"/>
            <a:ext cx="10656837" cy="2302511"/>
          </a:xfrm>
          <a:prstGeom prst="rect">
            <a:avLst/>
          </a:prstGeom>
        </p:spPr>
        <p:txBody>
          <a:bodyPr lIns="0" tIns="0" rIns="0" bIns="0" rtlCol="0" anchor="t">
            <a:spAutoFit/>
          </a:bodyPr>
          <a:lstStyle/>
          <a:p>
            <a:pPr algn="ctr">
              <a:lnSpc>
                <a:spcPts val="16939"/>
              </a:lnSpc>
              <a:spcBef>
                <a:spcPct val="0"/>
              </a:spcBef>
            </a:pPr>
            <a:r>
              <a:rPr lang="en-US" sz="12099">
                <a:solidFill>
                  <a:srgbClr val="000000"/>
                </a:solidFill>
                <a:latin typeface="Ballpoint"/>
              </a:rPr>
              <a:t>Introduction</a:t>
            </a:r>
          </a:p>
        </p:txBody>
      </p:sp>
      <p:sp>
        <p:nvSpPr>
          <p:cNvPr id="6" name="TextBox 6"/>
          <p:cNvSpPr txBox="1"/>
          <p:nvPr/>
        </p:nvSpPr>
        <p:spPr>
          <a:xfrm>
            <a:off x="4185090" y="4482803"/>
            <a:ext cx="10287328" cy="4948804"/>
          </a:xfrm>
          <a:prstGeom prst="rect">
            <a:avLst/>
          </a:prstGeom>
        </p:spPr>
        <p:txBody>
          <a:bodyPr lIns="0" tIns="0" rIns="0" bIns="0" rtlCol="0" anchor="t">
            <a:spAutoFit/>
          </a:bodyPr>
          <a:lstStyle/>
          <a:p>
            <a:pPr algn="ctr">
              <a:lnSpc>
                <a:spcPts val="3966"/>
              </a:lnSpc>
            </a:pPr>
            <a:r>
              <a:rPr lang="en-US" sz="3027">
                <a:solidFill>
                  <a:srgbClr val="000000"/>
                </a:solidFill>
                <a:latin typeface="Dekko"/>
              </a:rPr>
              <a:t>We are now keeping pace with the latest advanced technology that has led to the emergence of millions of different types of games, which have become an essential part of this day and have also become a source of income for many people.</a:t>
            </a:r>
          </a:p>
          <a:p>
            <a:pPr algn="ctr">
              <a:lnSpc>
                <a:spcPts val="3966"/>
              </a:lnSpc>
            </a:pPr>
            <a:r>
              <a:rPr lang="en-US" sz="3027">
                <a:solidFill>
                  <a:srgbClr val="000000"/>
                </a:solidFill>
                <a:latin typeface="Dekko"/>
              </a:rPr>
              <a:t>Therefore, we collected this data on most of the games that existed in previous periods to explain to us the development of these games and the most important places in which they are spread, and to explain to us the most important institutions and companies that produce these games.</a:t>
            </a:r>
          </a:p>
          <a:p>
            <a:pPr algn="ctr">
              <a:lnSpc>
                <a:spcPts val="3966"/>
              </a:lnSpc>
            </a:pPr>
            <a:endParaRPr lang="en-US" sz="3027">
              <a:solidFill>
                <a:srgbClr val="000000"/>
              </a:solidFill>
              <a:latin typeface="Dekko"/>
            </a:endParaRPr>
          </a:p>
        </p:txBody>
      </p:sp>
      <p:grpSp>
        <p:nvGrpSpPr>
          <p:cNvPr id="7" name="Group 7"/>
          <p:cNvGrpSpPr/>
          <p:nvPr/>
        </p:nvGrpSpPr>
        <p:grpSpPr>
          <a:xfrm>
            <a:off x="5486400" y="3756098"/>
            <a:ext cx="7315200" cy="288178"/>
            <a:chOff x="0" y="0"/>
            <a:chExt cx="9753600" cy="384238"/>
          </a:xfrm>
        </p:grpSpPr>
        <p:sp>
          <p:nvSpPr>
            <p:cNvPr id="8" name="Freeform 8"/>
            <p:cNvSpPr/>
            <p:nvPr/>
          </p:nvSpPr>
          <p:spPr>
            <a:xfrm>
              <a:off x="0" y="0"/>
              <a:ext cx="9753600" cy="212806"/>
            </a:xfrm>
            <a:custGeom>
              <a:avLst/>
              <a:gdLst/>
              <a:ahLst/>
              <a:cxnLst/>
              <a:rect l="l" t="t" r="r" b="b"/>
              <a:pathLst>
                <a:path w="9753600" h="212806">
                  <a:moveTo>
                    <a:pt x="0" y="0"/>
                  </a:moveTo>
                  <a:lnTo>
                    <a:pt x="9753600" y="0"/>
                  </a:lnTo>
                  <a:lnTo>
                    <a:pt x="9753600" y="212806"/>
                  </a:lnTo>
                  <a:lnTo>
                    <a:pt x="0" y="21280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ar-EG"/>
            </a:p>
          </p:txBody>
        </p:sp>
        <p:sp>
          <p:nvSpPr>
            <p:cNvPr id="9" name="Freeform 9"/>
            <p:cNvSpPr/>
            <p:nvPr/>
          </p:nvSpPr>
          <p:spPr>
            <a:xfrm>
              <a:off x="685043" y="212806"/>
              <a:ext cx="7857304" cy="171432"/>
            </a:xfrm>
            <a:custGeom>
              <a:avLst/>
              <a:gdLst/>
              <a:ahLst/>
              <a:cxnLst/>
              <a:rect l="l" t="t" r="r" b="b"/>
              <a:pathLst>
                <a:path w="7857304" h="171432">
                  <a:moveTo>
                    <a:pt x="0" y="0"/>
                  </a:moveTo>
                  <a:lnTo>
                    <a:pt x="7857304" y="0"/>
                  </a:lnTo>
                  <a:lnTo>
                    <a:pt x="7857304" y="171432"/>
                  </a:lnTo>
                  <a:lnTo>
                    <a:pt x="0" y="171432"/>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ar-EG"/>
            </a:p>
          </p:txBody>
        </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3038" t="-8061" r="-4128" b="-18872"/>
            </a:stretch>
          </a:blipFill>
        </p:spPr>
        <p:txBody>
          <a:bodyPr/>
          <a:lstStyle/>
          <a:p>
            <a:endParaRPr lang="ar-EG"/>
          </a:p>
        </p:txBody>
      </p:sp>
      <p:sp>
        <p:nvSpPr>
          <p:cNvPr id="3" name="Freeform 3"/>
          <p:cNvSpPr/>
          <p:nvPr/>
        </p:nvSpPr>
        <p:spPr>
          <a:xfrm rot="535761">
            <a:off x="-1040014" y="-8146902"/>
            <a:ext cx="20577577" cy="26135746"/>
          </a:xfrm>
          <a:custGeom>
            <a:avLst/>
            <a:gdLst/>
            <a:ahLst/>
            <a:cxnLst/>
            <a:rect l="l" t="t" r="r" b="b"/>
            <a:pathLst>
              <a:path w="20577577" h="26135746">
                <a:moveTo>
                  <a:pt x="0" y="0"/>
                </a:moveTo>
                <a:lnTo>
                  <a:pt x="20577578" y="0"/>
                </a:lnTo>
                <a:lnTo>
                  <a:pt x="20577578" y="26135746"/>
                </a:lnTo>
                <a:lnTo>
                  <a:pt x="0" y="26135746"/>
                </a:lnTo>
                <a:lnTo>
                  <a:pt x="0" y="0"/>
                </a:lnTo>
                <a:close/>
              </a:path>
            </a:pathLst>
          </a:custGeom>
          <a:blipFill>
            <a:blip r:embed="rId3"/>
            <a:stretch>
              <a:fillRect/>
            </a:stretch>
          </a:blipFill>
        </p:spPr>
        <p:txBody>
          <a:bodyPr/>
          <a:lstStyle/>
          <a:p>
            <a:endParaRPr lang="ar-EG"/>
          </a:p>
        </p:txBody>
      </p:sp>
      <p:sp>
        <p:nvSpPr>
          <p:cNvPr id="4" name="Freeform 4"/>
          <p:cNvSpPr/>
          <p:nvPr/>
        </p:nvSpPr>
        <p:spPr>
          <a:xfrm>
            <a:off x="5702749" y="2061147"/>
            <a:ext cx="7428022" cy="162066"/>
          </a:xfrm>
          <a:custGeom>
            <a:avLst/>
            <a:gdLst/>
            <a:ahLst/>
            <a:cxnLst/>
            <a:rect l="l" t="t" r="r" b="b"/>
            <a:pathLst>
              <a:path w="7428022" h="162066">
                <a:moveTo>
                  <a:pt x="0" y="0"/>
                </a:moveTo>
                <a:lnTo>
                  <a:pt x="7428022" y="0"/>
                </a:lnTo>
                <a:lnTo>
                  <a:pt x="7428022" y="162066"/>
                </a:lnTo>
                <a:lnTo>
                  <a:pt x="0" y="16206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ar-EG"/>
          </a:p>
        </p:txBody>
      </p:sp>
      <p:sp>
        <p:nvSpPr>
          <p:cNvPr id="5" name="Freeform 5"/>
          <p:cNvSpPr/>
          <p:nvPr/>
        </p:nvSpPr>
        <p:spPr>
          <a:xfrm>
            <a:off x="2647811" y="3067114"/>
            <a:ext cx="14380608" cy="4547715"/>
          </a:xfrm>
          <a:custGeom>
            <a:avLst/>
            <a:gdLst/>
            <a:ahLst/>
            <a:cxnLst/>
            <a:rect l="l" t="t" r="r" b="b"/>
            <a:pathLst>
              <a:path w="14380608" h="4547715">
                <a:moveTo>
                  <a:pt x="0" y="0"/>
                </a:moveTo>
                <a:lnTo>
                  <a:pt x="14380608" y="0"/>
                </a:lnTo>
                <a:lnTo>
                  <a:pt x="14380608" y="4547714"/>
                </a:lnTo>
                <a:lnTo>
                  <a:pt x="0" y="4547714"/>
                </a:lnTo>
                <a:lnTo>
                  <a:pt x="0" y="0"/>
                </a:lnTo>
                <a:close/>
              </a:path>
            </a:pathLst>
          </a:custGeom>
          <a:blipFill>
            <a:blip r:embed="rId6"/>
            <a:stretch>
              <a:fillRect r="-5167" b="-3404"/>
            </a:stretch>
          </a:blipFill>
        </p:spPr>
        <p:txBody>
          <a:bodyPr/>
          <a:lstStyle/>
          <a:p>
            <a:endParaRPr lang="ar-EG"/>
          </a:p>
        </p:txBody>
      </p:sp>
      <p:sp>
        <p:nvSpPr>
          <p:cNvPr id="6" name="TextBox 6"/>
          <p:cNvSpPr txBox="1"/>
          <p:nvPr/>
        </p:nvSpPr>
        <p:spPr>
          <a:xfrm>
            <a:off x="-2719596" y="828675"/>
            <a:ext cx="25112477" cy="958850"/>
          </a:xfrm>
          <a:prstGeom prst="rect">
            <a:avLst/>
          </a:prstGeom>
        </p:spPr>
        <p:txBody>
          <a:bodyPr lIns="0" tIns="0" rIns="0" bIns="0" rtlCol="0" anchor="t">
            <a:spAutoFit/>
          </a:bodyPr>
          <a:lstStyle/>
          <a:p>
            <a:pPr algn="ctr">
              <a:lnSpc>
                <a:spcPts val="8050"/>
              </a:lnSpc>
              <a:spcBef>
                <a:spcPct val="0"/>
              </a:spcBef>
            </a:pPr>
            <a:r>
              <a:rPr lang="en-US" sz="5000">
                <a:solidFill>
                  <a:srgbClr val="000000"/>
                </a:solidFill>
                <a:latin typeface="Itim"/>
              </a:rPr>
              <a:t>SELECT BUTTON RESULT (FIND ALL GAMES)</a:t>
            </a:r>
          </a:p>
        </p:txBody>
      </p:sp>
      <p:sp>
        <p:nvSpPr>
          <p:cNvPr id="7" name="Freeform 7"/>
          <p:cNvSpPr/>
          <p:nvPr/>
        </p:nvSpPr>
        <p:spPr>
          <a:xfrm rot="-850685">
            <a:off x="5813070" y="2620972"/>
            <a:ext cx="1463221" cy="1082784"/>
          </a:xfrm>
          <a:custGeom>
            <a:avLst/>
            <a:gdLst/>
            <a:ahLst/>
            <a:cxnLst/>
            <a:rect l="l" t="t" r="r" b="b"/>
            <a:pathLst>
              <a:path w="1463221" h="1082784">
                <a:moveTo>
                  <a:pt x="0" y="0"/>
                </a:moveTo>
                <a:lnTo>
                  <a:pt x="1463221" y="0"/>
                </a:lnTo>
                <a:lnTo>
                  <a:pt x="1463221" y="1082783"/>
                </a:lnTo>
                <a:lnTo>
                  <a:pt x="0" y="108278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ar-EG"/>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3038" t="-8061" r="-4128" b="-18872"/>
            </a:stretch>
          </a:blipFill>
        </p:spPr>
        <p:txBody>
          <a:bodyPr/>
          <a:lstStyle/>
          <a:p>
            <a:endParaRPr lang="ar-EG"/>
          </a:p>
        </p:txBody>
      </p:sp>
      <p:sp>
        <p:nvSpPr>
          <p:cNvPr id="3" name="Freeform 3"/>
          <p:cNvSpPr/>
          <p:nvPr/>
        </p:nvSpPr>
        <p:spPr>
          <a:xfrm rot="535761">
            <a:off x="-1040014" y="-8146902"/>
            <a:ext cx="20577577" cy="26135746"/>
          </a:xfrm>
          <a:custGeom>
            <a:avLst/>
            <a:gdLst/>
            <a:ahLst/>
            <a:cxnLst/>
            <a:rect l="l" t="t" r="r" b="b"/>
            <a:pathLst>
              <a:path w="20577577" h="26135746">
                <a:moveTo>
                  <a:pt x="0" y="0"/>
                </a:moveTo>
                <a:lnTo>
                  <a:pt x="20577578" y="0"/>
                </a:lnTo>
                <a:lnTo>
                  <a:pt x="20577578" y="26135746"/>
                </a:lnTo>
                <a:lnTo>
                  <a:pt x="0" y="26135746"/>
                </a:lnTo>
                <a:lnTo>
                  <a:pt x="0" y="0"/>
                </a:lnTo>
                <a:close/>
              </a:path>
            </a:pathLst>
          </a:custGeom>
          <a:blipFill>
            <a:blip r:embed="rId3"/>
            <a:stretch>
              <a:fillRect/>
            </a:stretch>
          </a:blipFill>
        </p:spPr>
        <p:txBody>
          <a:bodyPr/>
          <a:lstStyle/>
          <a:p>
            <a:endParaRPr lang="ar-EG"/>
          </a:p>
        </p:txBody>
      </p:sp>
      <p:sp>
        <p:nvSpPr>
          <p:cNvPr id="4" name="Freeform 4"/>
          <p:cNvSpPr/>
          <p:nvPr/>
        </p:nvSpPr>
        <p:spPr>
          <a:xfrm>
            <a:off x="5702749" y="2061147"/>
            <a:ext cx="7428022" cy="162066"/>
          </a:xfrm>
          <a:custGeom>
            <a:avLst/>
            <a:gdLst/>
            <a:ahLst/>
            <a:cxnLst/>
            <a:rect l="l" t="t" r="r" b="b"/>
            <a:pathLst>
              <a:path w="7428022" h="162066">
                <a:moveTo>
                  <a:pt x="0" y="0"/>
                </a:moveTo>
                <a:lnTo>
                  <a:pt x="7428022" y="0"/>
                </a:lnTo>
                <a:lnTo>
                  <a:pt x="7428022" y="162066"/>
                </a:lnTo>
                <a:lnTo>
                  <a:pt x="0" y="16206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ar-EG"/>
          </a:p>
        </p:txBody>
      </p:sp>
      <p:sp>
        <p:nvSpPr>
          <p:cNvPr id="5" name="Freeform 5"/>
          <p:cNvSpPr/>
          <p:nvPr/>
        </p:nvSpPr>
        <p:spPr>
          <a:xfrm>
            <a:off x="2647811" y="3162650"/>
            <a:ext cx="14380808" cy="4376392"/>
          </a:xfrm>
          <a:custGeom>
            <a:avLst/>
            <a:gdLst/>
            <a:ahLst/>
            <a:cxnLst/>
            <a:rect l="l" t="t" r="r" b="b"/>
            <a:pathLst>
              <a:path w="14380808" h="4376392">
                <a:moveTo>
                  <a:pt x="0" y="0"/>
                </a:moveTo>
                <a:lnTo>
                  <a:pt x="14380808" y="0"/>
                </a:lnTo>
                <a:lnTo>
                  <a:pt x="14380808" y="4376392"/>
                </a:lnTo>
                <a:lnTo>
                  <a:pt x="0" y="4376392"/>
                </a:lnTo>
                <a:lnTo>
                  <a:pt x="0" y="0"/>
                </a:lnTo>
                <a:close/>
              </a:path>
            </a:pathLst>
          </a:custGeom>
          <a:blipFill>
            <a:blip r:embed="rId6"/>
            <a:stretch>
              <a:fillRect r="-5851"/>
            </a:stretch>
          </a:blipFill>
        </p:spPr>
        <p:txBody>
          <a:bodyPr/>
          <a:lstStyle/>
          <a:p>
            <a:endParaRPr lang="ar-EG"/>
          </a:p>
        </p:txBody>
      </p:sp>
      <p:sp>
        <p:nvSpPr>
          <p:cNvPr id="6" name="TextBox 6"/>
          <p:cNvSpPr txBox="1"/>
          <p:nvPr/>
        </p:nvSpPr>
        <p:spPr>
          <a:xfrm>
            <a:off x="666654" y="828675"/>
            <a:ext cx="18006481" cy="958850"/>
          </a:xfrm>
          <a:prstGeom prst="rect">
            <a:avLst/>
          </a:prstGeom>
        </p:spPr>
        <p:txBody>
          <a:bodyPr lIns="0" tIns="0" rIns="0" bIns="0" rtlCol="0" anchor="t">
            <a:spAutoFit/>
          </a:bodyPr>
          <a:lstStyle/>
          <a:p>
            <a:pPr algn="ctr">
              <a:lnSpc>
                <a:spcPts val="8050"/>
              </a:lnSpc>
              <a:spcBef>
                <a:spcPct val="0"/>
              </a:spcBef>
            </a:pPr>
            <a:r>
              <a:rPr lang="en-US" sz="5000">
                <a:solidFill>
                  <a:srgbClr val="000000"/>
                </a:solidFill>
                <a:latin typeface="Itim"/>
              </a:rPr>
              <a:t>FIND BY PATTERN</a:t>
            </a:r>
          </a:p>
        </p:txBody>
      </p:sp>
      <p:sp>
        <p:nvSpPr>
          <p:cNvPr id="7" name="Freeform 7"/>
          <p:cNvSpPr/>
          <p:nvPr/>
        </p:nvSpPr>
        <p:spPr>
          <a:xfrm rot="-850685">
            <a:off x="5813070" y="2671670"/>
            <a:ext cx="1463221" cy="1082784"/>
          </a:xfrm>
          <a:custGeom>
            <a:avLst/>
            <a:gdLst/>
            <a:ahLst/>
            <a:cxnLst/>
            <a:rect l="l" t="t" r="r" b="b"/>
            <a:pathLst>
              <a:path w="1463221" h="1082784">
                <a:moveTo>
                  <a:pt x="0" y="0"/>
                </a:moveTo>
                <a:lnTo>
                  <a:pt x="1463221" y="0"/>
                </a:lnTo>
                <a:lnTo>
                  <a:pt x="1463221" y="1082784"/>
                </a:lnTo>
                <a:lnTo>
                  <a:pt x="0" y="108278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ar-EG"/>
          </a:p>
        </p:txBody>
      </p:sp>
      <p:sp>
        <p:nvSpPr>
          <p:cNvPr id="8" name="Freeform 8"/>
          <p:cNvSpPr/>
          <p:nvPr/>
        </p:nvSpPr>
        <p:spPr>
          <a:xfrm rot="3170339">
            <a:off x="7233119" y="4046804"/>
            <a:ext cx="1463221" cy="1082784"/>
          </a:xfrm>
          <a:custGeom>
            <a:avLst/>
            <a:gdLst/>
            <a:ahLst/>
            <a:cxnLst/>
            <a:rect l="l" t="t" r="r" b="b"/>
            <a:pathLst>
              <a:path w="1463221" h="1082784">
                <a:moveTo>
                  <a:pt x="0" y="0"/>
                </a:moveTo>
                <a:lnTo>
                  <a:pt x="1463221" y="0"/>
                </a:lnTo>
                <a:lnTo>
                  <a:pt x="1463221" y="1082784"/>
                </a:lnTo>
                <a:lnTo>
                  <a:pt x="0" y="108278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ar-EG"/>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3038" t="-8061" r="-4128" b="-18872"/>
            </a:stretch>
          </a:blipFill>
        </p:spPr>
        <p:txBody>
          <a:bodyPr/>
          <a:lstStyle/>
          <a:p>
            <a:endParaRPr lang="ar-EG"/>
          </a:p>
        </p:txBody>
      </p:sp>
      <p:sp>
        <p:nvSpPr>
          <p:cNvPr id="3" name="Freeform 3"/>
          <p:cNvSpPr/>
          <p:nvPr/>
        </p:nvSpPr>
        <p:spPr>
          <a:xfrm rot="535761">
            <a:off x="-1040014" y="-8146902"/>
            <a:ext cx="20577577" cy="26135746"/>
          </a:xfrm>
          <a:custGeom>
            <a:avLst/>
            <a:gdLst/>
            <a:ahLst/>
            <a:cxnLst/>
            <a:rect l="l" t="t" r="r" b="b"/>
            <a:pathLst>
              <a:path w="20577577" h="26135746">
                <a:moveTo>
                  <a:pt x="0" y="0"/>
                </a:moveTo>
                <a:lnTo>
                  <a:pt x="20577578" y="0"/>
                </a:lnTo>
                <a:lnTo>
                  <a:pt x="20577578" y="26135746"/>
                </a:lnTo>
                <a:lnTo>
                  <a:pt x="0" y="26135746"/>
                </a:lnTo>
                <a:lnTo>
                  <a:pt x="0" y="0"/>
                </a:lnTo>
                <a:close/>
              </a:path>
            </a:pathLst>
          </a:custGeom>
          <a:blipFill>
            <a:blip r:embed="rId3"/>
            <a:stretch>
              <a:fillRect/>
            </a:stretch>
          </a:blipFill>
        </p:spPr>
        <p:txBody>
          <a:bodyPr/>
          <a:lstStyle/>
          <a:p>
            <a:endParaRPr lang="ar-EG"/>
          </a:p>
        </p:txBody>
      </p:sp>
      <p:sp>
        <p:nvSpPr>
          <p:cNvPr id="4" name="Freeform 4"/>
          <p:cNvSpPr/>
          <p:nvPr/>
        </p:nvSpPr>
        <p:spPr>
          <a:xfrm>
            <a:off x="5702749" y="2061147"/>
            <a:ext cx="7428022" cy="162066"/>
          </a:xfrm>
          <a:custGeom>
            <a:avLst/>
            <a:gdLst/>
            <a:ahLst/>
            <a:cxnLst/>
            <a:rect l="l" t="t" r="r" b="b"/>
            <a:pathLst>
              <a:path w="7428022" h="162066">
                <a:moveTo>
                  <a:pt x="0" y="0"/>
                </a:moveTo>
                <a:lnTo>
                  <a:pt x="7428022" y="0"/>
                </a:lnTo>
                <a:lnTo>
                  <a:pt x="7428022" y="162066"/>
                </a:lnTo>
                <a:lnTo>
                  <a:pt x="0" y="16206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ar-EG"/>
          </a:p>
        </p:txBody>
      </p:sp>
      <p:sp>
        <p:nvSpPr>
          <p:cNvPr id="5" name="Freeform 5"/>
          <p:cNvSpPr/>
          <p:nvPr/>
        </p:nvSpPr>
        <p:spPr>
          <a:xfrm>
            <a:off x="2596504" y="3318930"/>
            <a:ext cx="14380608" cy="4390592"/>
          </a:xfrm>
          <a:custGeom>
            <a:avLst/>
            <a:gdLst/>
            <a:ahLst/>
            <a:cxnLst/>
            <a:rect l="l" t="t" r="r" b="b"/>
            <a:pathLst>
              <a:path w="14380608" h="4390592">
                <a:moveTo>
                  <a:pt x="0" y="0"/>
                </a:moveTo>
                <a:lnTo>
                  <a:pt x="14380608" y="0"/>
                </a:lnTo>
                <a:lnTo>
                  <a:pt x="14380608" y="4390592"/>
                </a:lnTo>
                <a:lnTo>
                  <a:pt x="0" y="4390592"/>
                </a:lnTo>
                <a:lnTo>
                  <a:pt x="0" y="0"/>
                </a:lnTo>
                <a:close/>
              </a:path>
            </a:pathLst>
          </a:custGeom>
          <a:blipFill>
            <a:blip r:embed="rId6"/>
            <a:stretch>
              <a:fillRect r="-3386"/>
            </a:stretch>
          </a:blipFill>
        </p:spPr>
        <p:txBody>
          <a:bodyPr/>
          <a:lstStyle/>
          <a:p>
            <a:endParaRPr lang="ar-EG"/>
          </a:p>
        </p:txBody>
      </p:sp>
      <p:sp>
        <p:nvSpPr>
          <p:cNvPr id="6" name="TextBox 6"/>
          <p:cNvSpPr txBox="1"/>
          <p:nvPr/>
        </p:nvSpPr>
        <p:spPr>
          <a:xfrm>
            <a:off x="1028700" y="697016"/>
            <a:ext cx="16899856" cy="1005190"/>
          </a:xfrm>
          <a:prstGeom prst="rect">
            <a:avLst/>
          </a:prstGeom>
        </p:spPr>
        <p:txBody>
          <a:bodyPr lIns="0" tIns="0" rIns="0" bIns="0" rtlCol="0" anchor="t">
            <a:spAutoFit/>
          </a:bodyPr>
          <a:lstStyle/>
          <a:p>
            <a:pPr algn="ctr">
              <a:lnSpc>
                <a:spcPts val="8469"/>
              </a:lnSpc>
              <a:spcBef>
                <a:spcPct val="0"/>
              </a:spcBef>
            </a:pPr>
            <a:r>
              <a:rPr lang="en-US" sz="5260">
                <a:solidFill>
                  <a:srgbClr val="000000"/>
                </a:solidFill>
                <a:latin typeface="Itim"/>
              </a:rPr>
              <a:t>MAX SALES YEAR</a:t>
            </a:r>
          </a:p>
        </p:txBody>
      </p:sp>
      <p:sp>
        <p:nvSpPr>
          <p:cNvPr id="7" name="Freeform 7"/>
          <p:cNvSpPr/>
          <p:nvPr/>
        </p:nvSpPr>
        <p:spPr>
          <a:xfrm rot="-850685">
            <a:off x="6859777" y="2777538"/>
            <a:ext cx="1463221" cy="1082784"/>
          </a:xfrm>
          <a:custGeom>
            <a:avLst/>
            <a:gdLst/>
            <a:ahLst/>
            <a:cxnLst/>
            <a:rect l="l" t="t" r="r" b="b"/>
            <a:pathLst>
              <a:path w="1463221" h="1082784">
                <a:moveTo>
                  <a:pt x="0" y="0"/>
                </a:moveTo>
                <a:lnTo>
                  <a:pt x="1463221" y="0"/>
                </a:lnTo>
                <a:lnTo>
                  <a:pt x="1463221" y="1082783"/>
                </a:lnTo>
                <a:lnTo>
                  <a:pt x="0" y="1082783"/>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ar-EG"/>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3038" t="-8061" r="-4128" b="-18872"/>
            </a:stretch>
          </a:blipFill>
        </p:spPr>
        <p:txBody>
          <a:bodyPr/>
          <a:lstStyle/>
          <a:p>
            <a:endParaRPr lang="ar-EG"/>
          </a:p>
        </p:txBody>
      </p:sp>
      <p:sp>
        <p:nvSpPr>
          <p:cNvPr id="3" name="Freeform 3"/>
          <p:cNvSpPr/>
          <p:nvPr/>
        </p:nvSpPr>
        <p:spPr>
          <a:xfrm rot="535761">
            <a:off x="-1040014" y="-8146902"/>
            <a:ext cx="20577577" cy="26135746"/>
          </a:xfrm>
          <a:custGeom>
            <a:avLst/>
            <a:gdLst/>
            <a:ahLst/>
            <a:cxnLst/>
            <a:rect l="l" t="t" r="r" b="b"/>
            <a:pathLst>
              <a:path w="20577577" h="26135746">
                <a:moveTo>
                  <a:pt x="0" y="0"/>
                </a:moveTo>
                <a:lnTo>
                  <a:pt x="20577578" y="0"/>
                </a:lnTo>
                <a:lnTo>
                  <a:pt x="20577578" y="26135746"/>
                </a:lnTo>
                <a:lnTo>
                  <a:pt x="0" y="26135746"/>
                </a:lnTo>
                <a:lnTo>
                  <a:pt x="0" y="0"/>
                </a:lnTo>
                <a:close/>
              </a:path>
            </a:pathLst>
          </a:custGeom>
          <a:blipFill>
            <a:blip r:embed="rId3"/>
            <a:stretch>
              <a:fillRect/>
            </a:stretch>
          </a:blipFill>
        </p:spPr>
        <p:txBody>
          <a:bodyPr/>
          <a:lstStyle/>
          <a:p>
            <a:endParaRPr lang="ar-EG"/>
          </a:p>
        </p:txBody>
      </p:sp>
      <p:sp>
        <p:nvSpPr>
          <p:cNvPr id="4" name="Freeform 4"/>
          <p:cNvSpPr/>
          <p:nvPr/>
        </p:nvSpPr>
        <p:spPr>
          <a:xfrm>
            <a:off x="5702749" y="2061147"/>
            <a:ext cx="7428022" cy="162066"/>
          </a:xfrm>
          <a:custGeom>
            <a:avLst/>
            <a:gdLst/>
            <a:ahLst/>
            <a:cxnLst/>
            <a:rect l="l" t="t" r="r" b="b"/>
            <a:pathLst>
              <a:path w="7428022" h="162066">
                <a:moveTo>
                  <a:pt x="0" y="0"/>
                </a:moveTo>
                <a:lnTo>
                  <a:pt x="7428022" y="0"/>
                </a:lnTo>
                <a:lnTo>
                  <a:pt x="7428022" y="162066"/>
                </a:lnTo>
                <a:lnTo>
                  <a:pt x="0" y="16206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ar-EG"/>
          </a:p>
        </p:txBody>
      </p:sp>
      <p:sp>
        <p:nvSpPr>
          <p:cNvPr id="5" name="Freeform 5"/>
          <p:cNvSpPr/>
          <p:nvPr/>
        </p:nvSpPr>
        <p:spPr>
          <a:xfrm>
            <a:off x="2570851" y="3256654"/>
            <a:ext cx="14380608" cy="4301124"/>
          </a:xfrm>
          <a:custGeom>
            <a:avLst/>
            <a:gdLst/>
            <a:ahLst/>
            <a:cxnLst/>
            <a:rect l="l" t="t" r="r" b="b"/>
            <a:pathLst>
              <a:path w="14380608" h="4301124">
                <a:moveTo>
                  <a:pt x="0" y="0"/>
                </a:moveTo>
                <a:lnTo>
                  <a:pt x="14380608" y="0"/>
                </a:lnTo>
                <a:lnTo>
                  <a:pt x="14380608" y="4301124"/>
                </a:lnTo>
                <a:lnTo>
                  <a:pt x="0" y="4301124"/>
                </a:lnTo>
                <a:lnTo>
                  <a:pt x="0" y="0"/>
                </a:lnTo>
                <a:close/>
              </a:path>
            </a:pathLst>
          </a:custGeom>
          <a:blipFill>
            <a:blip r:embed="rId6"/>
            <a:stretch>
              <a:fillRect r="-2090"/>
            </a:stretch>
          </a:blipFill>
        </p:spPr>
        <p:txBody>
          <a:bodyPr/>
          <a:lstStyle/>
          <a:p>
            <a:endParaRPr lang="ar-EG"/>
          </a:p>
        </p:txBody>
      </p:sp>
      <p:sp>
        <p:nvSpPr>
          <p:cNvPr id="6" name="TextBox 6"/>
          <p:cNvSpPr txBox="1"/>
          <p:nvPr/>
        </p:nvSpPr>
        <p:spPr>
          <a:xfrm>
            <a:off x="1028700" y="697016"/>
            <a:ext cx="16899856" cy="1005190"/>
          </a:xfrm>
          <a:prstGeom prst="rect">
            <a:avLst/>
          </a:prstGeom>
        </p:spPr>
        <p:txBody>
          <a:bodyPr lIns="0" tIns="0" rIns="0" bIns="0" rtlCol="0" anchor="t">
            <a:spAutoFit/>
          </a:bodyPr>
          <a:lstStyle/>
          <a:p>
            <a:pPr algn="ctr">
              <a:lnSpc>
                <a:spcPts val="8469"/>
              </a:lnSpc>
              <a:spcBef>
                <a:spcPct val="0"/>
              </a:spcBef>
            </a:pPr>
            <a:r>
              <a:rPr lang="en-US" sz="5260">
                <a:solidFill>
                  <a:srgbClr val="000000"/>
                </a:solidFill>
                <a:latin typeface="Itim"/>
              </a:rPr>
              <a:t>MAP REDUCE PLATFORM AND SALES</a:t>
            </a:r>
          </a:p>
        </p:txBody>
      </p:sp>
      <p:sp>
        <p:nvSpPr>
          <p:cNvPr id="7" name="Freeform 7"/>
          <p:cNvSpPr/>
          <p:nvPr/>
        </p:nvSpPr>
        <p:spPr>
          <a:xfrm rot="-850685">
            <a:off x="8269514" y="2785970"/>
            <a:ext cx="1463221" cy="1082784"/>
          </a:xfrm>
          <a:custGeom>
            <a:avLst/>
            <a:gdLst/>
            <a:ahLst/>
            <a:cxnLst/>
            <a:rect l="l" t="t" r="r" b="b"/>
            <a:pathLst>
              <a:path w="1463221" h="1082784">
                <a:moveTo>
                  <a:pt x="0" y="0"/>
                </a:moveTo>
                <a:lnTo>
                  <a:pt x="1463222" y="0"/>
                </a:lnTo>
                <a:lnTo>
                  <a:pt x="1463222" y="1082784"/>
                </a:lnTo>
                <a:lnTo>
                  <a:pt x="0" y="108278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ar-EG"/>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3038" t="-8061" r="-4128" b="-18872"/>
            </a:stretch>
          </a:blipFill>
        </p:spPr>
        <p:txBody>
          <a:bodyPr/>
          <a:lstStyle/>
          <a:p>
            <a:endParaRPr lang="ar-EG"/>
          </a:p>
        </p:txBody>
      </p:sp>
      <p:sp>
        <p:nvSpPr>
          <p:cNvPr id="3" name="Freeform 3"/>
          <p:cNvSpPr/>
          <p:nvPr/>
        </p:nvSpPr>
        <p:spPr>
          <a:xfrm rot="535761">
            <a:off x="-1040014" y="-8146902"/>
            <a:ext cx="20577577" cy="26135746"/>
          </a:xfrm>
          <a:custGeom>
            <a:avLst/>
            <a:gdLst/>
            <a:ahLst/>
            <a:cxnLst/>
            <a:rect l="l" t="t" r="r" b="b"/>
            <a:pathLst>
              <a:path w="20577577" h="26135746">
                <a:moveTo>
                  <a:pt x="0" y="0"/>
                </a:moveTo>
                <a:lnTo>
                  <a:pt x="20577578" y="0"/>
                </a:lnTo>
                <a:lnTo>
                  <a:pt x="20577578" y="26135746"/>
                </a:lnTo>
                <a:lnTo>
                  <a:pt x="0" y="26135746"/>
                </a:lnTo>
                <a:lnTo>
                  <a:pt x="0" y="0"/>
                </a:lnTo>
                <a:close/>
              </a:path>
            </a:pathLst>
          </a:custGeom>
          <a:blipFill>
            <a:blip r:embed="rId3"/>
            <a:stretch>
              <a:fillRect/>
            </a:stretch>
          </a:blipFill>
        </p:spPr>
        <p:txBody>
          <a:bodyPr/>
          <a:lstStyle/>
          <a:p>
            <a:endParaRPr lang="ar-EG"/>
          </a:p>
        </p:txBody>
      </p:sp>
      <p:sp>
        <p:nvSpPr>
          <p:cNvPr id="4" name="Freeform 4"/>
          <p:cNvSpPr/>
          <p:nvPr/>
        </p:nvSpPr>
        <p:spPr>
          <a:xfrm>
            <a:off x="5702749" y="1599386"/>
            <a:ext cx="7428022" cy="162066"/>
          </a:xfrm>
          <a:custGeom>
            <a:avLst/>
            <a:gdLst/>
            <a:ahLst/>
            <a:cxnLst/>
            <a:rect l="l" t="t" r="r" b="b"/>
            <a:pathLst>
              <a:path w="7428022" h="162066">
                <a:moveTo>
                  <a:pt x="0" y="0"/>
                </a:moveTo>
                <a:lnTo>
                  <a:pt x="7428022" y="0"/>
                </a:lnTo>
                <a:lnTo>
                  <a:pt x="7428022" y="162065"/>
                </a:lnTo>
                <a:lnTo>
                  <a:pt x="0" y="16206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ar-EG"/>
          </a:p>
        </p:txBody>
      </p:sp>
      <p:sp>
        <p:nvSpPr>
          <p:cNvPr id="5" name="Freeform 5"/>
          <p:cNvSpPr/>
          <p:nvPr/>
        </p:nvSpPr>
        <p:spPr>
          <a:xfrm>
            <a:off x="2281107" y="1925631"/>
            <a:ext cx="14890342" cy="3645920"/>
          </a:xfrm>
          <a:custGeom>
            <a:avLst/>
            <a:gdLst/>
            <a:ahLst/>
            <a:cxnLst/>
            <a:rect l="l" t="t" r="r" b="b"/>
            <a:pathLst>
              <a:path w="14890342" h="3645920">
                <a:moveTo>
                  <a:pt x="0" y="0"/>
                </a:moveTo>
                <a:lnTo>
                  <a:pt x="14890342" y="0"/>
                </a:lnTo>
                <a:lnTo>
                  <a:pt x="14890342" y="3645920"/>
                </a:lnTo>
                <a:lnTo>
                  <a:pt x="0" y="3645920"/>
                </a:lnTo>
                <a:lnTo>
                  <a:pt x="0" y="0"/>
                </a:lnTo>
                <a:close/>
              </a:path>
            </a:pathLst>
          </a:custGeom>
          <a:blipFill>
            <a:blip r:embed="rId6"/>
            <a:stretch>
              <a:fillRect r="-3386" b="-20404"/>
            </a:stretch>
          </a:blipFill>
        </p:spPr>
        <p:txBody>
          <a:bodyPr/>
          <a:lstStyle/>
          <a:p>
            <a:endParaRPr lang="ar-EG"/>
          </a:p>
        </p:txBody>
      </p:sp>
      <p:sp>
        <p:nvSpPr>
          <p:cNvPr id="6" name="Freeform 6"/>
          <p:cNvSpPr/>
          <p:nvPr/>
        </p:nvSpPr>
        <p:spPr>
          <a:xfrm>
            <a:off x="2281107" y="5904926"/>
            <a:ext cx="14723288" cy="4359474"/>
          </a:xfrm>
          <a:custGeom>
            <a:avLst/>
            <a:gdLst/>
            <a:ahLst/>
            <a:cxnLst/>
            <a:rect l="l" t="t" r="r" b="b"/>
            <a:pathLst>
              <a:path w="14723288" h="4359474">
                <a:moveTo>
                  <a:pt x="0" y="0"/>
                </a:moveTo>
                <a:lnTo>
                  <a:pt x="14723288" y="0"/>
                </a:lnTo>
                <a:lnTo>
                  <a:pt x="14723288" y="4359473"/>
                </a:lnTo>
                <a:lnTo>
                  <a:pt x="0" y="4359473"/>
                </a:lnTo>
                <a:lnTo>
                  <a:pt x="0" y="0"/>
                </a:lnTo>
                <a:close/>
              </a:path>
            </a:pathLst>
          </a:custGeom>
          <a:blipFill>
            <a:blip r:embed="rId7"/>
            <a:stretch>
              <a:fillRect/>
            </a:stretch>
          </a:blipFill>
        </p:spPr>
        <p:txBody>
          <a:bodyPr/>
          <a:lstStyle/>
          <a:p>
            <a:endParaRPr lang="ar-EG"/>
          </a:p>
        </p:txBody>
      </p:sp>
      <p:sp>
        <p:nvSpPr>
          <p:cNvPr id="7" name="TextBox 7"/>
          <p:cNvSpPr txBox="1"/>
          <p:nvPr/>
        </p:nvSpPr>
        <p:spPr>
          <a:xfrm>
            <a:off x="1276350" y="260908"/>
            <a:ext cx="16899856" cy="1005190"/>
          </a:xfrm>
          <a:prstGeom prst="rect">
            <a:avLst/>
          </a:prstGeom>
        </p:spPr>
        <p:txBody>
          <a:bodyPr lIns="0" tIns="0" rIns="0" bIns="0" rtlCol="0" anchor="t">
            <a:spAutoFit/>
          </a:bodyPr>
          <a:lstStyle/>
          <a:p>
            <a:pPr algn="ctr">
              <a:lnSpc>
                <a:spcPts val="8469"/>
              </a:lnSpc>
              <a:spcBef>
                <a:spcPct val="0"/>
              </a:spcBef>
            </a:pPr>
            <a:r>
              <a:rPr lang="en-US" sz="5260">
                <a:solidFill>
                  <a:srgbClr val="000000"/>
                </a:solidFill>
                <a:latin typeface="Itim"/>
              </a:rPr>
              <a:t>TOP 5 GAMES IN DESIRED LOCATION "GLOBAL"</a:t>
            </a:r>
          </a:p>
        </p:txBody>
      </p:sp>
      <p:sp>
        <p:nvSpPr>
          <p:cNvPr id="8" name="Freeform 8"/>
          <p:cNvSpPr/>
          <p:nvPr/>
        </p:nvSpPr>
        <p:spPr>
          <a:xfrm rot="4181490">
            <a:off x="11886646" y="7275318"/>
            <a:ext cx="1463221" cy="1082784"/>
          </a:xfrm>
          <a:custGeom>
            <a:avLst/>
            <a:gdLst/>
            <a:ahLst/>
            <a:cxnLst/>
            <a:rect l="l" t="t" r="r" b="b"/>
            <a:pathLst>
              <a:path w="1463221" h="1082784">
                <a:moveTo>
                  <a:pt x="0" y="0"/>
                </a:moveTo>
                <a:lnTo>
                  <a:pt x="1463221" y="0"/>
                </a:lnTo>
                <a:lnTo>
                  <a:pt x="1463221" y="1082783"/>
                </a:lnTo>
                <a:lnTo>
                  <a:pt x="0" y="108278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ar-EG"/>
          </a:p>
        </p:txBody>
      </p:sp>
      <p:sp>
        <p:nvSpPr>
          <p:cNvPr id="9" name="Freeform 9"/>
          <p:cNvSpPr/>
          <p:nvPr/>
        </p:nvSpPr>
        <p:spPr>
          <a:xfrm rot="-850685">
            <a:off x="10283053" y="1428805"/>
            <a:ext cx="1463221" cy="1082784"/>
          </a:xfrm>
          <a:custGeom>
            <a:avLst/>
            <a:gdLst/>
            <a:ahLst/>
            <a:cxnLst/>
            <a:rect l="l" t="t" r="r" b="b"/>
            <a:pathLst>
              <a:path w="1463221" h="1082784">
                <a:moveTo>
                  <a:pt x="0" y="0"/>
                </a:moveTo>
                <a:lnTo>
                  <a:pt x="1463221" y="0"/>
                </a:lnTo>
                <a:lnTo>
                  <a:pt x="1463221" y="1082784"/>
                </a:lnTo>
                <a:lnTo>
                  <a:pt x="0" y="108278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ar-EG"/>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3038" t="-8061" r="-4128" b="-18872"/>
            </a:stretch>
          </a:blipFill>
        </p:spPr>
        <p:txBody>
          <a:bodyPr/>
          <a:lstStyle/>
          <a:p>
            <a:endParaRPr lang="ar-EG"/>
          </a:p>
        </p:txBody>
      </p:sp>
      <p:sp>
        <p:nvSpPr>
          <p:cNvPr id="3" name="Freeform 3"/>
          <p:cNvSpPr/>
          <p:nvPr/>
        </p:nvSpPr>
        <p:spPr>
          <a:xfrm rot="535761">
            <a:off x="-1040014" y="-8146902"/>
            <a:ext cx="20577577" cy="26135746"/>
          </a:xfrm>
          <a:custGeom>
            <a:avLst/>
            <a:gdLst/>
            <a:ahLst/>
            <a:cxnLst/>
            <a:rect l="l" t="t" r="r" b="b"/>
            <a:pathLst>
              <a:path w="20577577" h="26135746">
                <a:moveTo>
                  <a:pt x="0" y="0"/>
                </a:moveTo>
                <a:lnTo>
                  <a:pt x="20577578" y="0"/>
                </a:lnTo>
                <a:lnTo>
                  <a:pt x="20577578" y="26135746"/>
                </a:lnTo>
                <a:lnTo>
                  <a:pt x="0" y="26135746"/>
                </a:lnTo>
                <a:lnTo>
                  <a:pt x="0" y="0"/>
                </a:lnTo>
                <a:close/>
              </a:path>
            </a:pathLst>
          </a:custGeom>
          <a:blipFill>
            <a:blip r:embed="rId3"/>
            <a:stretch>
              <a:fillRect/>
            </a:stretch>
          </a:blipFill>
        </p:spPr>
        <p:txBody>
          <a:bodyPr/>
          <a:lstStyle/>
          <a:p>
            <a:endParaRPr lang="ar-EG"/>
          </a:p>
        </p:txBody>
      </p:sp>
      <p:sp>
        <p:nvSpPr>
          <p:cNvPr id="4" name="Freeform 4"/>
          <p:cNvSpPr/>
          <p:nvPr/>
        </p:nvSpPr>
        <p:spPr>
          <a:xfrm>
            <a:off x="5702749" y="2345962"/>
            <a:ext cx="7428022" cy="162066"/>
          </a:xfrm>
          <a:custGeom>
            <a:avLst/>
            <a:gdLst/>
            <a:ahLst/>
            <a:cxnLst/>
            <a:rect l="l" t="t" r="r" b="b"/>
            <a:pathLst>
              <a:path w="7428022" h="162066">
                <a:moveTo>
                  <a:pt x="0" y="0"/>
                </a:moveTo>
                <a:lnTo>
                  <a:pt x="7428022" y="0"/>
                </a:lnTo>
                <a:lnTo>
                  <a:pt x="7428022" y="162065"/>
                </a:lnTo>
                <a:lnTo>
                  <a:pt x="0" y="16206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ar-EG"/>
          </a:p>
        </p:txBody>
      </p:sp>
      <p:sp>
        <p:nvSpPr>
          <p:cNvPr id="5" name="TextBox 5"/>
          <p:cNvSpPr txBox="1"/>
          <p:nvPr/>
        </p:nvSpPr>
        <p:spPr>
          <a:xfrm>
            <a:off x="1276350" y="61666"/>
            <a:ext cx="16899856" cy="2074746"/>
          </a:xfrm>
          <a:prstGeom prst="rect">
            <a:avLst/>
          </a:prstGeom>
        </p:spPr>
        <p:txBody>
          <a:bodyPr lIns="0" tIns="0" rIns="0" bIns="0" rtlCol="0" anchor="t">
            <a:spAutoFit/>
          </a:bodyPr>
          <a:lstStyle/>
          <a:p>
            <a:pPr algn="ctr">
              <a:lnSpc>
                <a:spcPts val="8469"/>
              </a:lnSpc>
              <a:spcBef>
                <a:spcPct val="0"/>
              </a:spcBef>
            </a:pPr>
            <a:r>
              <a:rPr lang="en-US" sz="5260">
                <a:solidFill>
                  <a:srgbClr val="000000"/>
                </a:solidFill>
                <a:latin typeface="Itim"/>
              </a:rPr>
              <a:t>COUNT OF VIOLENT GAMES BEFORE AND AFTER DESIRED YEAR</a:t>
            </a:r>
          </a:p>
        </p:txBody>
      </p:sp>
      <p:sp>
        <p:nvSpPr>
          <p:cNvPr id="6" name="Freeform 6"/>
          <p:cNvSpPr/>
          <p:nvPr/>
        </p:nvSpPr>
        <p:spPr>
          <a:xfrm>
            <a:off x="2519544" y="3421676"/>
            <a:ext cx="14484851" cy="2444319"/>
          </a:xfrm>
          <a:custGeom>
            <a:avLst/>
            <a:gdLst/>
            <a:ahLst/>
            <a:cxnLst/>
            <a:rect l="l" t="t" r="r" b="b"/>
            <a:pathLst>
              <a:path w="14484851" h="2444319">
                <a:moveTo>
                  <a:pt x="0" y="0"/>
                </a:moveTo>
                <a:lnTo>
                  <a:pt x="14484851" y="0"/>
                </a:lnTo>
                <a:lnTo>
                  <a:pt x="14484851" y="2444319"/>
                </a:lnTo>
                <a:lnTo>
                  <a:pt x="0" y="2444319"/>
                </a:lnTo>
                <a:lnTo>
                  <a:pt x="0" y="0"/>
                </a:lnTo>
                <a:close/>
              </a:path>
            </a:pathLst>
          </a:custGeom>
          <a:blipFill>
            <a:blip r:embed="rId6"/>
            <a:stretch>
              <a:fillRect/>
            </a:stretch>
          </a:blipFill>
        </p:spPr>
        <p:txBody>
          <a:bodyPr/>
          <a:lstStyle/>
          <a:p>
            <a:endParaRPr lang="ar-EG"/>
          </a:p>
        </p:txBody>
      </p:sp>
      <p:sp>
        <p:nvSpPr>
          <p:cNvPr id="7" name="Freeform 7"/>
          <p:cNvSpPr/>
          <p:nvPr/>
        </p:nvSpPr>
        <p:spPr>
          <a:xfrm>
            <a:off x="2878692" y="6952017"/>
            <a:ext cx="14125703" cy="2471998"/>
          </a:xfrm>
          <a:custGeom>
            <a:avLst/>
            <a:gdLst/>
            <a:ahLst/>
            <a:cxnLst/>
            <a:rect l="l" t="t" r="r" b="b"/>
            <a:pathLst>
              <a:path w="14125703" h="2471998">
                <a:moveTo>
                  <a:pt x="0" y="0"/>
                </a:moveTo>
                <a:lnTo>
                  <a:pt x="14125703" y="0"/>
                </a:lnTo>
                <a:lnTo>
                  <a:pt x="14125703" y="2471998"/>
                </a:lnTo>
                <a:lnTo>
                  <a:pt x="0" y="2471998"/>
                </a:lnTo>
                <a:lnTo>
                  <a:pt x="0" y="0"/>
                </a:lnTo>
                <a:close/>
              </a:path>
            </a:pathLst>
          </a:custGeom>
          <a:blipFill>
            <a:blip r:embed="rId7"/>
            <a:stretch>
              <a:fillRect/>
            </a:stretch>
          </a:blipFill>
        </p:spPr>
        <p:txBody>
          <a:bodyPr/>
          <a:lstStyle/>
          <a:p>
            <a:endParaRPr lang="ar-EG"/>
          </a:p>
        </p:txBody>
      </p:sp>
      <p:sp>
        <p:nvSpPr>
          <p:cNvPr id="8" name="Freeform 8"/>
          <p:cNvSpPr/>
          <p:nvPr/>
        </p:nvSpPr>
        <p:spPr>
          <a:xfrm rot="-850685">
            <a:off x="11778847" y="2880284"/>
            <a:ext cx="1463221" cy="1082784"/>
          </a:xfrm>
          <a:custGeom>
            <a:avLst/>
            <a:gdLst/>
            <a:ahLst/>
            <a:cxnLst/>
            <a:rect l="l" t="t" r="r" b="b"/>
            <a:pathLst>
              <a:path w="1463221" h="1082784">
                <a:moveTo>
                  <a:pt x="0" y="0"/>
                </a:moveTo>
                <a:lnTo>
                  <a:pt x="1463222" y="0"/>
                </a:lnTo>
                <a:lnTo>
                  <a:pt x="1463222" y="1082784"/>
                </a:lnTo>
                <a:lnTo>
                  <a:pt x="0" y="108278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ar-EG"/>
          </a:p>
        </p:txBody>
      </p:sp>
      <p:sp>
        <p:nvSpPr>
          <p:cNvPr id="9" name="Freeform 9"/>
          <p:cNvSpPr/>
          <p:nvPr/>
        </p:nvSpPr>
        <p:spPr>
          <a:xfrm rot="4469578">
            <a:off x="9927217" y="8032900"/>
            <a:ext cx="1463221" cy="1082784"/>
          </a:xfrm>
          <a:custGeom>
            <a:avLst/>
            <a:gdLst/>
            <a:ahLst/>
            <a:cxnLst/>
            <a:rect l="l" t="t" r="r" b="b"/>
            <a:pathLst>
              <a:path w="1463221" h="1082784">
                <a:moveTo>
                  <a:pt x="0" y="0"/>
                </a:moveTo>
                <a:lnTo>
                  <a:pt x="1463222" y="0"/>
                </a:lnTo>
                <a:lnTo>
                  <a:pt x="1463222" y="1082784"/>
                </a:lnTo>
                <a:lnTo>
                  <a:pt x="0" y="108278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ar-EG"/>
          </a:p>
        </p:txBody>
      </p:sp>
      <p:sp>
        <p:nvSpPr>
          <p:cNvPr id="10" name="Freeform 10"/>
          <p:cNvSpPr/>
          <p:nvPr/>
        </p:nvSpPr>
        <p:spPr>
          <a:xfrm rot="4836425">
            <a:off x="9648202" y="4602108"/>
            <a:ext cx="1463221" cy="1082784"/>
          </a:xfrm>
          <a:custGeom>
            <a:avLst/>
            <a:gdLst/>
            <a:ahLst/>
            <a:cxnLst/>
            <a:rect l="l" t="t" r="r" b="b"/>
            <a:pathLst>
              <a:path w="1463221" h="1082784">
                <a:moveTo>
                  <a:pt x="0" y="0"/>
                </a:moveTo>
                <a:lnTo>
                  <a:pt x="1463221" y="0"/>
                </a:lnTo>
                <a:lnTo>
                  <a:pt x="1463221" y="1082784"/>
                </a:lnTo>
                <a:lnTo>
                  <a:pt x="0" y="108278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ar-EG"/>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3038" t="-8061" r="-4128" b="-18872"/>
            </a:stretch>
          </a:blipFill>
        </p:spPr>
        <p:txBody>
          <a:bodyPr/>
          <a:lstStyle/>
          <a:p>
            <a:endParaRPr lang="ar-EG"/>
          </a:p>
        </p:txBody>
      </p:sp>
      <p:sp>
        <p:nvSpPr>
          <p:cNvPr id="3" name="Freeform 3"/>
          <p:cNvSpPr/>
          <p:nvPr/>
        </p:nvSpPr>
        <p:spPr>
          <a:xfrm rot="535761">
            <a:off x="-1040014" y="-8146902"/>
            <a:ext cx="20577577" cy="26135746"/>
          </a:xfrm>
          <a:custGeom>
            <a:avLst/>
            <a:gdLst/>
            <a:ahLst/>
            <a:cxnLst/>
            <a:rect l="l" t="t" r="r" b="b"/>
            <a:pathLst>
              <a:path w="20577577" h="26135746">
                <a:moveTo>
                  <a:pt x="0" y="0"/>
                </a:moveTo>
                <a:lnTo>
                  <a:pt x="20577578" y="0"/>
                </a:lnTo>
                <a:lnTo>
                  <a:pt x="20577578" y="26135746"/>
                </a:lnTo>
                <a:lnTo>
                  <a:pt x="0" y="26135746"/>
                </a:lnTo>
                <a:lnTo>
                  <a:pt x="0" y="0"/>
                </a:lnTo>
                <a:close/>
              </a:path>
            </a:pathLst>
          </a:custGeom>
          <a:blipFill>
            <a:blip r:embed="rId3"/>
            <a:stretch>
              <a:fillRect/>
            </a:stretch>
          </a:blipFill>
        </p:spPr>
        <p:txBody>
          <a:bodyPr/>
          <a:lstStyle/>
          <a:p>
            <a:endParaRPr lang="ar-EG"/>
          </a:p>
        </p:txBody>
      </p:sp>
      <p:sp>
        <p:nvSpPr>
          <p:cNvPr id="4" name="Freeform 4"/>
          <p:cNvSpPr/>
          <p:nvPr/>
        </p:nvSpPr>
        <p:spPr>
          <a:xfrm>
            <a:off x="5702749" y="2061147"/>
            <a:ext cx="7428022" cy="162066"/>
          </a:xfrm>
          <a:custGeom>
            <a:avLst/>
            <a:gdLst/>
            <a:ahLst/>
            <a:cxnLst/>
            <a:rect l="l" t="t" r="r" b="b"/>
            <a:pathLst>
              <a:path w="7428022" h="162066">
                <a:moveTo>
                  <a:pt x="0" y="0"/>
                </a:moveTo>
                <a:lnTo>
                  <a:pt x="7428022" y="0"/>
                </a:lnTo>
                <a:lnTo>
                  <a:pt x="7428022" y="162066"/>
                </a:lnTo>
                <a:lnTo>
                  <a:pt x="0" y="16206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ar-EG"/>
          </a:p>
        </p:txBody>
      </p:sp>
      <p:sp>
        <p:nvSpPr>
          <p:cNvPr id="5" name="Freeform 5"/>
          <p:cNvSpPr/>
          <p:nvPr/>
        </p:nvSpPr>
        <p:spPr>
          <a:xfrm>
            <a:off x="2467459" y="3518392"/>
            <a:ext cx="14577421" cy="4353079"/>
          </a:xfrm>
          <a:custGeom>
            <a:avLst/>
            <a:gdLst/>
            <a:ahLst/>
            <a:cxnLst/>
            <a:rect l="l" t="t" r="r" b="b"/>
            <a:pathLst>
              <a:path w="14577421" h="4353079">
                <a:moveTo>
                  <a:pt x="0" y="0"/>
                </a:moveTo>
                <a:lnTo>
                  <a:pt x="14577421" y="0"/>
                </a:lnTo>
                <a:lnTo>
                  <a:pt x="14577421" y="4353079"/>
                </a:lnTo>
                <a:lnTo>
                  <a:pt x="0" y="4353079"/>
                </a:lnTo>
                <a:lnTo>
                  <a:pt x="0" y="0"/>
                </a:lnTo>
                <a:close/>
              </a:path>
            </a:pathLst>
          </a:custGeom>
          <a:blipFill>
            <a:blip r:embed="rId6"/>
            <a:stretch>
              <a:fillRect r="-1119"/>
            </a:stretch>
          </a:blipFill>
        </p:spPr>
        <p:txBody>
          <a:bodyPr/>
          <a:lstStyle/>
          <a:p>
            <a:endParaRPr lang="ar-EG"/>
          </a:p>
        </p:txBody>
      </p:sp>
      <p:sp>
        <p:nvSpPr>
          <p:cNvPr id="6" name="TextBox 6"/>
          <p:cNvSpPr txBox="1"/>
          <p:nvPr/>
        </p:nvSpPr>
        <p:spPr>
          <a:xfrm>
            <a:off x="1028700" y="697016"/>
            <a:ext cx="16899856" cy="1005190"/>
          </a:xfrm>
          <a:prstGeom prst="rect">
            <a:avLst/>
          </a:prstGeom>
        </p:spPr>
        <p:txBody>
          <a:bodyPr lIns="0" tIns="0" rIns="0" bIns="0" rtlCol="0" anchor="t">
            <a:spAutoFit/>
          </a:bodyPr>
          <a:lstStyle/>
          <a:p>
            <a:pPr algn="ctr">
              <a:lnSpc>
                <a:spcPts val="8469"/>
              </a:lnSpc>
              <a:spcBef>
                <a:spcPct val="0"/>
              </a:spcBef>
            </a:pPr>
            <a:r>
              <a:rPr lang="en-US" sz="5260">
                <a:solidFill>
                  <a:srgbClr val="000000"/>
                </a:solidFill>
                <a:latin typeface="Itim"/>
              </a:rPr>
              <a:t>TOP YEAR OF RELEASED GAMES</a:t>
            </a:r>
          </a:p>
        </p:txBody>
      </p:sp>
      <p:sp>
        <p:nvSpPr>
          <p:cNvPr id="7" name="Freeform 7"/>
          <p:cNvSpPr/>
          <p:nvPr/>
        </p:nvSpPr>
        <p:spPr>
          <a:xfrm rot="-850685">
            <a:off x="13088692" y="2977000"/>
            <a:ext cx="1463221" cy="1082784"/>
          </a:xfrm>
          <a:custGeom>
            <a:avLst/>
            <a:gdLst/>
            <a:ahLst/>
            <a:cxnLst/>
            <a:rect l="l" t="t" r="r" b="b"/>
            <a:pathLst>
              <a:path w="1463221" h="1082784">
                <a:moveTo>
                  <a:pt x="0" y="0"/>
                </a:moveTo>
                <a:lnTo>
                  <a:pt x="1463221" y="0"/>
                </a:lnTo>
                <a:lnTo>
                  <a:pt x="1463221" y="1082784"/>
                </a:lnTo>
                <a:lnTo>
                  <a:pt x="0" y="108278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ar-EG"/>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3038" t="-8061" r="-4128" b="-18872"/>
            </a:stretch>
          </a:blipFill>
        </p:spPr>
        <p:txBody>
          <a:bodyPr/>
          <a:lstStyle/>
          <a:p>
            <a:endParaRPr lang="ar-EG"/>
          </a:p>
        </p:txBody>
      </p:sp>
      <p:sp>
        <p:nvSpPr>
          <p:cNvPr id="3" name="Freeform 3"/>
          <p:cNvSpPr/>
          <p:nvPr/>
        </p:nvSpPr>
        <p:spPr>
          <a:xfrm rot="535761">
            <a:off x="-1040014" y="-8146902"/>
            <a:ext cx="20577577" cy="26135746"/>
          </a:xfrm>
          <a:custGeom>
            <a:avLst/>
            <a:gdLst/>
            <a:ahLst/>
            <a:cxnLst/>
            <a:rect l="l" t="t" r="r" b="b"/>
            <a:pathLst>
              <a:path w="20577577" h="26135746">
                <a:moveTo>
                  <a:pt x="0" y="0"/>
                </a:moveTo>
                <a:lnTo>
                  <a:pt x="20577578" y="0"/>
                </a:lnTo>
                <a:lnTo>
                  <a:pt x="20577578" y="26135746"/>
                </a:lnTo>
                <a:lnTo>
                  <a:pt x="0" y="26135746"/>
                </a:lnTo>
                <a:lnTo>
                  <a:pt x="0" y="0"/>
                </a:lnTo>
                <a:close/>
              </a:path>
            </a:pathLst>
          </a:custGeom>
          <a:blipFill>
            <a:blip r:embed="rId3"/>
            <a:stretch>
              <a:fillRect/>
            </a:stretch>
          </a:blipFill>
        </p:spPr>
        <p:txBody>
          <a:bodyPr/>
          <a:lstStyle/>
          <a:p>
            <a:endParaRPr lang="ar-EG"/>
          </a:p>
        </p:txBody>
      </p:sp>
      <p:sp>
        <p:nvSpPr>
          <p:cNvPr id="4" name="Freeform 4"/>
          <p:cNvSpPr/>
          <p:nvPr/>
        </p:nvSpPr>
        <p:spPr>
          <a:xfrm>
            <a:off x="5702749" y="2061147"/>
            <a:ext cx="7428022" cy="162066"/>
          </a:xfrm>
          <a:custGeom>
            <a:avLst/>
            <a:gdLst/>
            <a:ahLst/>
            <a:cxnLst/>
            <a:rect l="l" t="t" r="r" b="b"/>
            <a:pathLst>
              <a:path w="7428022" h="162066">
                <a:moveTo>
                  <a:pt x="0" y="0"/>
                </a:moveTo>
                <a:lnTo>
                  <a:pt x="7428022" y="0"/>
                </a:lnTo>
                <a:lnTo>
                  <a:pt x="7428022" y="162066"/>
                </a:lnTo>
                <a:lnTo>
                  <a:pt x="0" y="16206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ar-EG"/>
          </a:p>
        </p:txBody>
      </p:sp>
      <p:sp>
        <p:nvSpPr>
          <p:cNvPr id="5" name="Freeform 5"/>
          <p:cNvSpPr/>
          <p:nvPr/>
        </p:nvSpPr>
        <p:spPr>
          <a:xfrm>
            <a:off x="2086328" y="3327362"/>
            <a:ext cx="14784600" cy="2656608"/>
          </a:xfrm>
          <a:custGeom>
            <a:avLst/>
            <a:gdLst/>
            <a:ahLst/>
            <a:cxnLst/>
            <a:rect l="l" t="t" r="r" b="b"/>
            <a:pathLst>
              <a:path w="14784600" h="2656608">
                <a:moveTo>
                  <a:pt x="0" y="0"/>
                </a:moveTo>
                <a:lnTo>
                  <a:pt x="14784600" y="0"/>
                </a:lnTo>
                <a:lnTo>
                  <a:pt x="14784600" y="2656608"/>
                </a:lnTo>
                <a:lnTo>
                  <a:pt x="0" y="2656608"/>
                </a:lnTo>
                <a:lnTo>
                  <a:pt x="0" y="0"/>
                </a:lnTo>
                <a:close/>
              </a:path>
            </a:pathLst>
          </a:custGeom>
          <a:blipFill>
            <a:blip r:embed="rId6"/>
            <a:stretch>
              <a:fillRect/>
            </a:stretch>
          </a:blipFill>
        </p:spPr>
        <p:txBody>
          <a:bodyPr/>
          <a:lstStyle/>
          <a:p>
            <a:endParaRPr lang="ar-EG"/>
          </a:p>
        </p:txBody>
      </p:sp>
      <p:sp>
        <p:nvSpPr>
          <p:cNvPr id="6" name="TextBox 6"/>
          <p:cNvSpPr txBox="1"/>
          <p:nvPr/>
        </p:nvSpPr>
        <p:spPr>
          <a:xfrm>
            <a:off x="1028700" y="668441"/>
            <a:ext cx="16899856" cy="1123593"/>
          </a:xfrm>
          <a:prstGeom prst="rect">
            <a:avLst/>
          </a:prstGeom>
        </p:spPr>
        <p:txBody>
          <a:bodyPr lIns="0" tIns="0" rIns="0" bIns="0" rtlCol="0" anchor="t">
            <a:spAutoFit/>
          </a:bodyPr>
          <a:lstStyle/>
          <a:p>
            <a:pPr algn="ctr">
              <a:lnSpc>
                <a:spcPts val="9435"/>
              </a:lnSpc>
              <a:spcBef>
                <a:spcPct val="0"/>
              </a:spcBef>
            </a:pPr>
            <a:r>
              <a:rPr lang="en-US" sz="5860">
                <a:solidFill>
                  <a:srgbClr val="000000"/>
                </a:solidFill>
                <a:latin typeface="Itim"/>
              </a:rPr>
              <a:t>TOP GENRE</a:t>
            </a:r>
          </a:p>
        </p:txBody>
      </p:sp>
      <p:sp>
        <p:nvSpPr>
          <p:cNvPr id="7" name="Freeform 7"/>
          <p:cNvSpPr/>
          <p:nvPr/>
        </p:nvSpPr>
        <p:spPr>
          <a:xfrm rot="-850685">
            <a:off x="14246760" y="2843120"/>
            <a:ext cx="1463221" cy="1082784"/>
          </a:xfrm>
          <a:custGeom>
            <a:avLst/>
            <a:gdLst/>
            <a:ahLst/>
            <a:cxnLst/>
            <a:rect l="l" t="t" r="r" b="b"/>
            <a:pathLst>
              <a:path w="1463221" h="1082784">
                <a:moveTo>
                  <a:pt x="0" y="0"/>
                </a:moveTo>
                <a:lnTo>
                  <a:pt x="1463222" y="0"/>
                </a:lnTo>
                <a:lnTo>
                  <a:pt x="1463222" y="1082784"/>
                </a:lnTo>
                <a:lnTo>
                  <a:pt x="0" y="108278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ar-EG"/>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3038" t="-8061" r="-4128" b="-18872"/>
            </a:stretch>
          </a:blipFill>
        </p:spPr>
        <p:txBody>
          <a:bodyPr/>
          <a:lstStyle/>
          <a:p>
            <a:endParaRPr lang="ar-EG"/>
          </a:p>
        </p:txBody>
      </p:sp>
      <p:sp>
        <p:nvSpPr>
          <p:cNvPr id="3" name="Freeform 3"/>
          <p:cNvSpPr/>
          <p:nvPr/>
        </p:nvSpPr>
        <p:spPr>
          <a:xfrm rot="535761">
            <a:off x="-1040014" y="-8146902"/>
            <a:ext cx="20577577" cy="26135746"/>
          </a:xfrm>
          <a:custGeom>
            <a:avLst/>
            <a:gdLst/>
            <a:ahLst/>
            <a:cxnLst/>
            <a:rect l="l" t="t" r="r" b="b"/>
            <a:pathLst>
              <a:path w="20577577" h="26135746">
                <a:moveTo>
                  <a:pt x="0" y="0"/>
                </a:moveTo>
                <a:lnTo>
                  <a:pt x="20577578" y="0"/>
                </a:lnTo>
                <a:lnTo>
                  <a:pt x="20577578" y="26135746"/>
                </a:lnTo>
                <a:lnTo>
                  <a:pt x="0" y="26135746"/>
                </a:lnTo>
                <a:lnTo>
                  <a:pt x="0" y="0"/>
                </a:lnTo>
                <a:close/>
              </a:path>
            </a:pathLst>
          </a:custGeom>
          <a:blipFill>
            <a:blip r:embed="rId3"/>
            <a:stretch>
              <a:fillRect/>
            </a:stretch>
          </a:blipFill>
        </p:spPr>
        <p:txBody>
          <a:bodyPr/>
          <a:lstStyle/>
          <a:p>
            <a:endParaRPr lang="ar-EG"/>
          </a:p>
        </p:txBody>
      </p:sp>
      <p:sp>
        <p:nvSpPr>
          <p:cNvPr id="4" name="Freeform 4"/>
          <p:cNvSpPr/>
          <p:nvPr/>
        </p:nvSpPr>
        <p:spPr>
          <a:xfrm>
            <a:off x="5702749" y="2061147"/>
            <a:ext cx="7428022" cy="162066"/>
          </a:xfrm>
          <a:custGeom>
            <a:avLst/>
            <a:gdLst/>
            <a:ahLst/>
            <a:cxnLst/>
            <a:rect l="l" t="t" r="r" b="b"/>
            <a:pathLst>
              <a:path w="7428022" h="162066">
                <a:moveTo>
                  <a:pt x="0" y="0"/>
                </a:moveTo>
                <a:lnTo>
                  <a:pt x="7428022" y="0"/>
                </a:lnTo>
                <a:lnTo>
                  <a:pt x="7428022" y="162066"/>
                </a:lnTo>
                <a:lnTo>
                  <a:pt x="0" y="16206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ar-EG"/>
          </a:p>
        </p:txBody>
      </p:sp>
      <p:sp>
        <p:nvSpPr>
          <p:cNvPr id="5" name="Freeform 5"/>
          <p:cNvSpPr/>
          <p:nvPr/>
        </p:nvSpPr>
        <p:spPr>
          <a:xfrm>
            <a:off x="2570851" y="3327362"/>
            <a:ext cx="14445021" cy="3351696"/>
          </a:xfrm>
          <a:custGeom>
            <a:avLst/>
            <a:gdLst/>
            <a:ahLst/>
            <a:cxnLst/>
            <a:rect l="l" t="t" r="r" b="b"/>
            <a:pathLst>
              <a:path w="14445021" h="3351696">
                <a:moveTo>
                  <a:pt x="0" y="0"/>
                </a:moveTo>
                <a:lnTo>
                  <a:pt x="14445021" y="0"/>
                </a:lnTo>
                <a:lnTo>
                  <a:pt x="14445021" y="3351696"/>
                </a:lnTo>
                <a:lnTo>
                  <a:pt x="0" y="3351696"/>
                </a:lnTo>
                <a:lnTo>
                  <a:pt x="0" y="0"/>
                </a:lnTo>
                <a:close/>
              </a:path>
            </a:pathLst>
          </a:custGeom>
          <a:blipFill>
            <a:blip r:embed="rId6"/>
            <a:stretch>
              <a:fillRect/>
            </a:stretch>
          </a:blipFill>
        </p:spPr>
        <p:txBody>
          <a:bodyPr/>
          <a:lstStyle/>
          <a:p>
            <a:endParaRPr lang="ar-EG"/>
          </a:p>
        </p:txBody>
      </p:sp>
      <p:sp>
        <p:nvSpPr>
          <p:cNvPr id="6" name="TextBox 6"/>
          <p:cNvSpPr txBox="1"/>
          <p:nvPr/>
        </p:nvSpPr>
        <p:spPr>
          <a:xfrm>
            <a:off x="1028700" y="697016"/>
            <a:ext cx="16899856" cy="1005190"/>
          </a:xfrm>
          <a:prstGeom prst="rect">
            <a:avLst/>
          </a:prstGeom>
        </p:spPr>
        <p:txBody>
          <a:bodyPr lIns="0" tIns="0" rIns="0" bIns="0" rtlCol="0" anchor="t">
            <a:spAutoFit/>
          </a:bodyPr>
          <a:lstStyle/>
          <a:p>
            <a:pPr algn="ctr">
              <a:lnSpc>
                <a:spcPts val="8469"/>
              </a:lnSpc>
              <a:spcBef>
                <a:spcPct val="0"/>
              </a:spcBef>
            </a:pPr>
            <a:r>
              <a:rPr lang="en-US" sz="5260">
                <a:solidFill>
                  <a:srgbClr val="000000"/>
                </a:solidFill>
                <a:latin typeface="Itim"/>
              </a:rPr>
              <a:t>TOP 5 PLATFORMS</a:t>
            </a:r>
          </a:p>
        </p:txBody>
      </p:sp>
      <p:sp>
        <p:nvSpPr>
          <p:cNvPr id="7" name="Freeform 7"/>
          <p:cNvSpPr/>
          <p:nvPr/>
        </p:nvSpPr>
        <p:spPr>
          <a:xfrm rot="-850685">
            <a:off x="15685758" y="2785970"/>
            <a:ext cx="1463221" cy="1082784"/>
          </a:xfrm>
          <a:custGeom>
            <a:avLst/>
            <a:gdLst/>
            <a:ahLst/>
            <a:cxnLst/>
            <a:rect l="l" t="t" r="r" b="b"/>
            <a:pathLst>
              <a:path w="1463221" h="1082784">
                <a:moveTo>
                  <a:pt x="0" y="0"/>
                </a:moveTo>
                <a:lnTo>
                  <a:pt x="1463221" y="0"/>
                </a:lnTo>
                <a:lnTo>
                  <a:pt x="1463221" y="1082784"/>
                </a:lnTo>
                <a:lnTo>
                  <a:pt x="0" y="108278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ar-EG"/>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3038" t="-8061" r="-4128" b="-18872"/>
            </a:stretch>
          </a:blipFill>
        </p:spPr>
        <p:txBody>
          <a:bodyPr/>
          <a:lstStyle/>
          <a:p>
            <a:endParaRPr lang="ar-EG"/>
          </a:p>
        </p:txBody>
      </p:sp>
      <p:sp>
        <p:nvSpPr>
          <p:cNvPr id="3" name="Freeform 3"/>
          <p:cNvSpPr/>
          <p:nvPr/>
        </p:nvSpPr>
        <p:spPr>
          <a:xfrm rot="535761">
            <a:off x="-1040014" y="-8146902"/>
            <a:ext cx="20577577" cy="26135746"/>
          </a:xfrm>
          <a:custGeom>
            <a:avLst/>
            <a:gdLst/>
            <a:ahLst/>
            <a:cxnLst/>
            <a:rect l="l" t="t" r="r" b="b"/>
            <a:pathLst>
              <a:path w="20577577" h="26135746">
                <a:moveTo>
                  <a:pt x="0" y="0"/>
                </a:moveTo>
                <a:lnTo>
                  <a:pt x="20577578" y="0"/>
                </a:lnTo>
                <a:lnTo>
                  <a:pt x="20577578" y="26135746"/>
                </a:lnTo>
                <a:lnTo>
                  <a:pt x="0" y="26135746"/>
                </a:lnTo>
                <a:lnTo>
                  <a:pt x="0" y="0"/>
                </a:lnTo>
                <a:close/>
              </a:path>
            </a:pathLst>
          </a:custGeom>
          <a:blipFill>
            <a:blip r:embed="rId3"/>
            <a:stretch>
              <a:fillRect/>
            </a:stretch>
          </a:blipFill>
        </p:spPr>
        <p:txBody>
          <a:bodyPr/>
          <a:lstStyle/>
          <a:p>
            <a:endParaRPr lang="ar-EG"/>
          </a:p>
        </p:txBody>
      </p:sp>
      <p:sp>
        <p:nvSpPr>
          <p:cNvPr id="4" name="Freeform 4"/>
          <p:cNvSpPr/>
          <p:nvPr/>
        </p:nvSpPr>
        <p:spPr>
          <a:xfrm>
            <a:off x="5702749" y="2061147"/>
            <a:ext cx="7428022" cy="162066"/>
          </a:xfrm>
          <a:custGeom>
            <a:avLst/>
            <a:gdLst/>
            <a:ahLst/>
            <a:cxnLst/>
            <a:rect l="l" t="t" r="r" b="b"/>
            <a:pathLst>
              <a:path w="7428022" h="162066">
                <a:moveTo>
                  <a:pt x="0" y="0"/>
                </a:moveTo>
                <a:lnTo>
                  <a:pt x="7428022" y="0"/>
                </a:lnTo>
                <a:lnTo>
                  <a:pt x="7428022" y="162066"/>
                </a:lnTo>
                <a:lnTo>
                  <a:pt x="0" y="16206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ar-EG"/>
          </a:p>
        </p:txBody>
      </p:sp>
      <p:sp>
        <p:nvSpPr>
          <p:cNvPr id="5" name="Freeform 5"/>
          <p:cNvSpPr/>
          <p:nvPr/>
        </p:nvSpPr>
        <p:spPr>
          <a:xfrm>
            <a:off x="2595737" y="3539482"/>
            <a:ext cx="14148316" cy="2452494"/>
          </a:xfrm>
          <a:custGeom>
            <a:avLst/>
            <a:gdLst/>
            <a:ahLst/>
            <a:cxnLst/>
            <a:rect l="l" t="t" r="r" b="b"/>
            <a:pathLst>
              <a:path w="14148316" h="2452494">
                <a:moveTo>
                  <a:pt x="0" y="0"/>
                </a:moveTo>
                <a:lnTo>
                  <a:pt x="14148316" y="0"/>
                </a:lnTo>
                <a:lnTo>
                  <a:pt x="14148316" y="2452494"/>
                </a:lnTo>
                <a:lnTo>
                  <a:pt x="0" y="2452494"/>
                </a:lnTo>
                <a:lnTo>
                  <a:pt x="0" y="0"/>
                </a:lnTo>
                <a:close/>
              </a:path>
            </a:pathLst>
          </a:custGeom>
          <a:blipFill>
            <a:blip r:embed="rId6"/>
            <a:stretch>
              <a:fillRect r="-22935"/>
            </a:stretch>
          </a:blipFill>
        </p:spPr>
        <p:txBody>
          <a:bodyPr/>
          <a:lstStyle/>
          <a:p>
            <a:endParaRPr lang="ar-EG"/>
          </a:p>
        </p:txBody>
      </p:sp>
      <p:sp>
        <p:nvSpPr>
          <p:cNvPr id="6" name="TextBox 6"/>
          <p:cNvSpPr txBox="1"/>
          <p:nvPr/>
        </p:nvSpPr>
        <p:spPr>
          <a:xfrm>
            <a:off x="4258133" y="439841"/>
            <a:ext cx="10823525" cy="1362765"/>
          </a:xfrm>
          <a:prstGeom prst="rect">
            <a:avLst/>
          </a:prstGeom>
        </p:spPr>
        <p:txBody>
          <a:bodyPr lIns="0" tIns="0" rIns="0" bIns="0" rtlCol="0" anchor="t">
            <a:spAutoFit/>
          </a:bodyPr>
          <a:lstStyle/>
          <a:p>
            <a:pPr algn="ctr">
              <a:lnSpc>
                <a:spcPts val="11464"/>
              </a:lnSpc>
              <a:spcBef>
                <a:spcPct val="0"/>
              </a:spcBef>
            </a:pPr>
            <a:r>
              <a:rPr lang="en-US" sz="7120">
                <a:solidFill>
                  <a:srgbClr val="000000"/>
                </a:solidFill>
                <a:latin typeface="Itim"/>
              </a:rPr>
              <a:t>INDEX BY YEAR </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D1BBBF"/>
        </a:solidFill>
        <a:effectLst/>
      </p:bgPr>
    </p:bg>
    <p:spTree>
      <p:nvGrpSpPr>
        <p:cNvPr id="1" name=""/>
        <p:cNvGrpSpPr/>
        <p:nvPr/>
      </p:nvGrpSpPr>
      <p:grpSpPr>
        <a:xfrm>
          <a:off x="0" y="0"/>
          <a:ext cx="0" cy="0"/>
          <a:chOff x="0" y="0"/>
          <a:chExt cx="0" cy="0"/>
        </a:xfrm>
      </p:grpSpPr>
      <p:sp>
        <p:nvSpPr>
          <p:cNvPr id="2" name="Freeform 2"/>
          <p:cNvSpPr/>
          <p:nvPr/>
        </p:nvSpPr>
        <p:spPr>
          <a:xfrm>
            <a:off x="375429" y="2056998"/>
            <a:ext cx="17537143" cy="7987979"/>
          </a:xfrm>
          <a:custGeom>
            <a:avLst/>
            <a:gdLst/>
            <a:ahLst/>
            <a:cxnLst/>
            <a:rect l="l" t="t" r="r" b="b"/>
            <a:pathLst>
              <a:path w="17537143" h="7987979">
                <a:moveTo>
                  <a:pt x="0" y="0"/>
                </a:moveTo>
                <a:lnTo>
                  <a:pt x="17537142" y="0"/>
                </a:lnTo>
                <a:lnTo>
                  <a:pt x="17537142" y="7987979"/>
                </a:lnTo>
                <a:lnTo>
                  <a:pt x="0" y="7987979"/>
                </a:lnTo>
                <a:lnTo>
                  <a:pt x="0" y="0"/>
                </a:lnTo>
                <a:close/>
              </a:path>
            </a:pathLst>
          </a:custGeom>
          <a:blipFill>
            <a:blip r:embed="rId2"/>
            <a:stretch>
              <a:fillRect l="-2899" r="-2899"/>
            </a:stretch>
          </a:blipFill>
        </p:spPr>
        <p:txBody>
          <a:bodyPr/>
          <a:lstStyle/>
          <a:p>
            <a:endParaRPr lang="ar-EG"/>
          </a:p>
        </p:txBody>
      </p:sp>
      <p:sp>
        <p:nvSpPr>
          <p:cNvPr id="3" name="TextBox 3"/>
          <p:cNvSpPr txBox="1"/>
          <p:nvPr/>
        </p:nvSpPr>
        <p:spPr>
          <a:xfrm>
            <a:off x="402074" y="478702"/>
            <a:ext cx="17483853" cy="1041707"/>
          </a:xfrm>
          <a:prstGeom prst="rect">
            <a:avLst/>
          </a:prstGeom>
        </p:spPr>
        <p:txBody>
          <a:bodyPr lIns="0" tIns="0" rIns="0" bIns="0" rtlCol="0" anchor="t">
            <a:spAutoFit/>
          </a:bodyPr>
          <a:lstStyle/>
          <a:p>
            <a:pPr algn="ctr">
              <a:lnSpc>
                <a:spcPts val="8727"/>
              </a:lnSpc>
              <a:spcBef>
                <a:spcPct val="0"/>
              </a:spcBef>
            </a:pPr>
            <a:r>
              <a:rPr lang="en-US" sz="5420" u="sng">
                <a:solidFill>
                  <a:srgbClr val="000000"/>
                </a:solidFill>
                <a:latin typeface="Itim"/>
              </a:rPr>
              <a:t>OUR DATASET CONTAINS 16598 ROWS AND 11 COLUMNS</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3038" t="-8061" r="-4128" b="-18872"/>
            </a:stretch>
          </a:blipFill>
        </p:spPr>
        <p:txBody>
          <a:bodyPr/>
          <a:lstStyle/>
          <a:p>
            <a:endParaRPr lang="ar-EG"/>
          </a:p>
        </p:txBody>
      </p:sp>
      <p:sp>
        <p:nvSpPr>
          <p:cNvPr id="3" name="Freeform 3"/>
          <p:cNvSpPr/>
          <p:nvPr/>
        </p:nvSpPr>
        <p:spPr>
          <a:xfrm rot="535761">
            <a:off x="-1040014" y="-8146902"/>
            <a:ext cx="20577577" cy="26135746"/>
          </a:xfrm>
          <a:custGeom>
            <a:avLst/>
            <a:gdLst/>
            <a:ahLst/>
            <a:cxnLst/>
            <a:rect l="l" t="t" r="r" b="b"/>
            <a:pathLst>
              <a:path w="20577577" h="26135746">
                <a:moveTo>
                  <a:pt x="0" y="0"/>
                </a:moveTo>
                <a:lnTo>
                  <a:pt x="20577578" y="0"/>
                </a:lnTo>
                <a:lnTo>
                  <a:pt x="20577578" y="26135746"/>
                </a:lnTo>
                <a:lnTo>
                  <a:pt x="0" y="26135746"/>
                </a:lnTo>
                <a:lnTo>
                  <a:pt x="0" y="0"/>
                </a:lnTo>
                <a:close/>
              </a:path>
            </a:pathLst>
          </a:custGeom>
          <a:blipFill>
            <a:blip r:embed="rId3"/>
            <a:stretch>
              <a:fillRect/>
            </a:stretch>
          </a:blipFill>
        </p:spPr>
        <p:txBody>
          <a:bodyPr/>
          <a:lstStyle/>
          <a:p>
            <a:endParaRPr lang="ar-EG"/>
          </a:p>
        </p:txBody>
      </p:sp>
      <p:sp>
        <p:nvSpPr>
          <p:cNvPr id="4" name="Freeform 4"/>
          <p:cNvSpPr/>
          <p:nvPr/>
        </p:nvSpPr>
        <p:spPr>
          <a:xfrm>
            <a:off x="5702749" y="2061147"/>
            <a:ext cx="7428022" cy="162066"/>
          </a:xfrm>
          <a:custGeom>
            <a:avLst/>
            <a:gdLst/>
            <a:ahLst/>
            <a:cxnLst/>
            <a:rect l="l" t="t" r="r" b="b"/>
            <a:pathLst>
              <a:path w="7428022" h="162066">
                <a:moveTo>
                  <a:pt x="0" y="0"/>
                </a:moveTo>
                <a:lnTo>
                  <a:pt x="7428022" y="0"/>
                </a:lnTo>
                <a:lnTo>
                  <a:pt x="7428022" y="162066"/>
                </a:lnTo>
                <a:lnTo>
                  <a:pt x="0" y="16206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ar-EG"/>
          </a:p>
        </p:txBody>
      </p:sp>
      <p:sp>
        <p:nvSpPr>
          <p:cNvPr id="5" name="Freeform 5"/>
          <p:cNvSpPr/>
          <p:nvPr/>
        </p:nvSpPr>
        <p:spPr>
          <a:xfrm>
            <a:off x="2419062" y="4263116"/>
            <a:ext cx="14501665" cy="1760768"/>
          </a:xfrm>
          <a:custGeom>
            <a:avLst/>
            <a:gdLst/>
            <a:ahLst/>
            <a:cxnLst/>
            <a:rect l="l" t="t" r="r" b="b"/>
            <a:pathLst>
              <a:path w="14501665" h="1760768">
                <a:moveTo>
                  <a:pt x="0" y="0"/>
                </a:moveTo>
                <a:lnTo>
                  <a:pt x="14501666" y="0"/>
                </a:lnTo>
                <a:lnTo>
                  <a:pt x="14501666" y="1760768"/>
                </a:lnTo>
                <a:lnTo>
                  <a:pt x="0" y="1760768"/>
                </a:lnTo>
                <a:lnTo>
                  <a:pt x="0" y="0"/>
                </a:lnTo>
                <a:close/>
              </a:path>
            </a:pathLst>
          </a:custGeom>
          <a:blipFill>
            <a:blip r:embed="rId6"/>
            <a:stretch>
              <a:fillRect r="-26555"/>
            </a:stretch>
          </a:blipFill>
        </p:spPr>
        <p:txBody>
          <a:bodyPr/>
          <a:lstStyle/>
          <a:p>
            <a:endParaRPr lang="ar-EG"/>
          </a:p>
        </p:txBody>
      </p:sp>
      <p:sp>
        <p:nvSpPr>
          <p:cNvPr id="6" name="TextBox 6"/>
          <p:cNvSpPr txBox="1"/>
          <p:nvPr/>
        </p:nvSpPr>
        <p:spPr>
          <a:xfrm>
            <a:off x="4258133" y="439841"/>
            <a:ext cx="10823525" cy="1362765"/>
          </a:xfrm>
          <a:prstGeom prst="rect">
            <a:avLst/>
          </a:prstGeom>
        </p:spPr>
        <p:txBody>
          <a:bodyPr lIns="0" tIns="0" rIns="0" bIns="0" rtlCol="0" anchor="t">
            <a:spAutoFit/>
          </a:bodyPr>
          <a:lstStyle/>
          <a:p>
            <a:pPr algn="ctr">
              <a:lnSpc>
                <a:spcPts val="11464"/>
              </a:lnSpc>
              <a:spcBef>
                <a:spcPct val="0"/>
              </a:spcBef>
            </a:pPr>
            <a:r>
              <a:rPr lang="en-US" sz="7120">
                <a:solidFill>
                  <a:srgbClr val="000000"/>
                </a:solidFill>
                <a:latin typeface="Itim"/>
              </a:rPr>
              <a:t>INDEX BY GENRE</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3038" t="-8061" r="-4128" b="-18872"/>
            </a:stretch>
          </a:blipFill>
        </p:spPr>
        <p:txBody>
          <a:bodyPr/>
          <a:lstStyle/>
          <a:p>
            <a:endParaRPr lang="ar-EG"/>
          </a:p>
        </p:txBody>
      </p:sp>
      <p:sp>
        <p:nvSpPr>
          <p:cNvPr id="3" name="Freeform 3"/>
          <p:cNvSpPr/>
          <p:nvPr/>
        </p:nvSpPr>
        <p:spPr>
          <a:xfrm rot="535761">
            <a:off x="-1040014" y="-8146902"/>
            <a:ext cx="20577577" cy="26135746"/>
          </a:xfrm>
          <a:custGeom>
            <a:avLst/>
            <a:gdLst/>
            <a:ahLst/>
            <a:cxnLst/>
            <a:rect l="l" t="t" r="r" b="b"/>
            <a:pathLst>
              <a:path w="20577577" h="26135746">
                <a:moveTo>
                  <a:pt x="0" y="0"/>
                </a:moveTo>
                <a:lnTo>
                  <a:pt x="20577578" y="0"/>
                </a:lnTo>
                <a:lnTo>
                  <a:pt x="20577578" y="26135746"/>
                </a:lnTo>
                <a:lnTo>
                  <a:pt x="0" y="26135746"/>
                </a:lnTo>
                <a:lnTo>
                  <a:pt x="0" y="0"/>
                </a:lnTo>
                <a:close/>
              </a:path>
            </a:pathLst>
          </a:custGeom>
          <a:blipFill>
            <a:blip r:embed="rId3"/>
            <a:stretch>
              <a:fillRect/>
            </a:stretch>
          </a:blipFill>
        </p:spPr>
        <p:txBody>
          <a:bodyPr/>
          <a:lstStyle/>
          <a:p>
            <a:endParaRPr lang="ar-EG"/>
          </a:p>
        </p:txBody>
      </p:sp>
      <p:sp>
        <p:nvSpPr>
          <p:cNvPr id="4" name="Freeform 4"/>
          <p:cNvSpPr/>
          <p:nvPr/>
        </p:nvSpPr>
        <p:spPr>
          <a:xfrm>
            <a:off x="5702749" y="2061147"/>
            <a:ext cx="7428022" cy="162066"/>
          </a:xfrm>
          <a:custGeom>
            <a:avLst/>
            <a:gdLst/>
            <a:ahLst/>
            <a:cxnLst/>
            <a:rect l="l" t="t" r="r" b="b"/>
            <a:pathLst>
              <a:path w="7428022" h="162066">
                <a:moveTo>
                  <a:pt x="0" y="0"/>
                </a:moveTo>
                <a:lnTo>
                  <a:pt x="7428022" y="0"/>
                </a:lnTo>
                <a:lnTo>
                  <a:pt x="7428022" y="162066"/>
                </a:lnTo>
                <a:lnTo>
                  <a:pt x="0" y="16206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ar-EG"/>
          </a:p>
        </p:txBody>
      </p:sp>
      <p:sp>
        <p:nvSpPr>
          <p:cNvPr id="5" name="Freeform 5"/>
          <p:cNvSpPr/>
          <p:nvPr/>
        </p:nvSpPr>
        <p:spPr>
          <a:xfrm>
            <a:off x="2378114" y="3977089"/>
            <a:ext cx="14583561" cy="2332821"/>
          </a:xfrm>
          <a:custGeom>
            <a:avLst/>
            <a:gdLst/>
            <a:ahLst/>
            <a:cxnLst/>
            <a:rect l="l" t="t" r="r" b="b"/>
            <a:pathLst>
              <a:path w="14583561" h="2332821">
                <a:moveTo>
                  <a:pt x="0" y="0"/>
                </a:moveTo>
                <a:lnTo>
                  <a:pt x="14583562" y="0"/>
                </a:lnTo>
                <a:lnTo>
                  <a:pt x="14583562" y="2332822"/>
                </a:lnTo>
                <a:lnTo>
                  <a:pt x="0" y="2332822"/>
                </a:lnTo>
                <a:lnTo>
                  <a:pt x="0" y="0"/>
                </a:lnTo>
                <a:close/>
              </a:path>
            </a:pathLst>
          </a:custGeom>
          <a:blipFill>
            <a:blip r:embed="rId6"/>
            <a:stretch>
              <a:fillRect r="-32907"/>
            </a:stretch>
          </a:blipFill>
        </p:spPr>
        <p:txBody>
          <a:bodyPr/>
          <a:lstStyle/>
          <a:p>
            <a:endParaRPr lang="ar-EG"/>
          </a:p>
        </p:txBody>
      </p:sp>
      <p:sp>
        <p:nvSpPr>
          <p:cNvPr id="6" name="TextBox 6"/>
          <p:cNvSpPr txBox="1"/>
          <p:nvPr/>
        </p:nvSpPr>
        <p:spPr>
          <a:xfrm>
            <a:off x="4067633" y="439841"/>
            <a:ext cx="10823525" cy="1362765"/>
          </a:xfrm>
          <a:prstGeom prst="rect">
            <a:avLst/>
          </a:prstGeom>
        </p:spPr>
        <p:txBody>
          <a:bodyPr lIns="0" tIns="0" rIns="0" bIns="0" rtlCol="0" anchor="t">
            <a:spAutoFit/>
          </a:bodyPr>
          <a:lstStyle/>
          <a:p>
            <a:pPr algn="ctr">
              <a:lnSpc>
                <a:spcPts val="11464"/>
              </a:lnSpc>
              <a:spcBef>
                <a:spcPct val="0"/>
              </a:spcBef>
            </a:pPr>
            <a:r>
              <a:rPr lang="en-US" sz="7120">
                <a:solidFill>
                  <a:srgbClr val="000000"/>
                </a:solidFill>
                <a:latin typeface="Itim"/>
              </a:rPr>
              <a:t>INDEX PUBLISHER ID</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3038" t="-8061" r="-4128" b="-18872"/>
            </a:stretch>
          </a:blipFill>
        </p:spPr>
        <p:txBody>
          <a:bodyPr/>
          <a:lstStyle/>
          <a:p>
            <a:endParaRPr lang="ar-EG"/>
          </a:p>
        </p:txBody>
      </p:sp>
      <p:sp>
        <p:nvSpPr>
          <p:cNvPr id="3" name="Freeform 3"/>
          <p:cNvSpPr/>
          <p:nvPr/>
        </p:nvSpPr>
        <p:spPr>
          <a:xfrm rot="535761">
            <a:off x="-1040014" y="-8146902"/>
            <a:ext cx="20577577" cy="26135746"/>
          </a:xfrm>
          <a:custGeom>
            <a:avLst/>
            <a:gdLst/>
            <a:ahLst/>
            <a:cxnLst/>
            <a:rect l="l" t="t" r="r" b="b"/>
            <a:pathLst>
              <a:path w="20577577" h="26135746">
                <a:moveTo>
                  <a:pt x="0" y="0"/>
                </a:moveTo>
                <a:lnTo>
                  <a:pt x="20577578" y="0"/>
                </a:lnTo>
                <a:lnTo>
                  <a:pt x="20577578" y="26135746"/>
                </a:lnTo>
                <a:lnTo>
                  <a:pt x="0" y="26135746"/>
                </a:lnTo>
                <a:lnTo>
                  <a:pt x="0" y="0"/>
                </a:lnTo>
                <a:close/>
              </a:path>
            </a:pathLst>
          </a:custGeom>
          <a:blipFill>
            <a:blip r:embed="rId3"/>
            <a:stretch>
              <a:fillRect/>
            </a:stretch>
          </a:blipFill>
        </p:spPr>
        <p:txBody>
          <a:bodyPr/>
          <a:lstStyle/>
          <a:p>
            <a:endParaRPr lang="ar-EG"/>
          </a:p>
        </p:txBody>
      </p:sp>
      <p:sp>
        <p:nvSpPr>
          <p:cNvPr id="4" name="Freeform 4"/>
          <p:cNvSpPr/>
          <p:nvPr/>
        </p:nvSpPr>
        <p:spPr>
          <a:xfrm>
            <a:off x="5702749" y="2061147"/>
            <a:ext cx="7428022" cy="162066"/>
          </a:xfrm>
          <a:custGeom>
            <a:avLst/>
            <a:gdLst/>
            <a:ahLst/>
            <a:cxnLst/>
            <a:rect l="l" t="t" r="r" b="b"/>
            <a:pathLst>
              <a:path w="7428022" h="162066">
                <a:moveTo>
                  <a:pt x="0" y="0"/>
                </a:moveTo>
                <a:lnTo>
                  <a:pt x="7428022" y="0"/>
                </a:lnTo>
                <a:lnTo>
                  <a:pt x="7428022" y="162066"/>
                </a:lnTo>
                <a:lnTo>
                  <a:pt x="0" y="16206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ar-EG"/>
          </a:p>
        </p:txBody>
      </p:sp>
      <p:sp>
        <p:nvSpPr>
          <p:cNvPr id="5" name="Freeform 5"/>
          <p:cNvSpPr/>
          <p:nvPr/>
        </p:nvSpPr>
        <p:spPr>
          <a:xfrm>
            <a:off x="2901271" y="4085182"/>
            <a:ext cx="13537247" cy="2116635"/>
          </a:xfrm>
          <a:custGeom>
            <a:avLst/>
            <a:gdLst/>
            <a:ahLst/>
            <a:cxnLst/>
            <a:rect l="l" t="t" r="r" b="b"/>
            <a:pathLst>
              <a:path w="13537247" h="2116635">
                <a:moveTo>
                  <a:pt x="0" y="0"/>
                </a:moveTo>
                <a:lnTo>
                  <a:pt x="13537248" y="0"/>
                </a:lnTo>
                <a:lnTo>
                  <a:pt x="13537248" y="2116636"/>
                </a:lnTo>
                <a:lnTo>
                  <a:pt x="0" y="2116636"/>
                </a:lnTo>
                <a:lnTo>
                  <a:pt x="0" y="0"/>
                </a:lnTo>
                <a:close/>
              </a:path>
            </a:pathLst>
          </a:custGeom>
          <a:blipFill>
            <a:blip r:embed="rId6"/>
            <a:stretch>
              <a:fillRect r="-20838"/>
            </a:stretch>
          </a:blipFill>
        </p:spPr>
        <p:txBody>
          <a:bodyPr/>
          <a:lstStyle/>
          <a:p>
            <a:endParaRPr lang="ar-EG"/>
          </a:p>
        </p:txBody>
      </p:sp>
      <p:sp>
        <p:nvSpPr>
          <p:cNvPr id="6" name="TextBox 6"/>
          <p:cNvSpPr txBox="1"/>
          <p:nvPr/>
        </p:nvSpPr>
        <p:spPr>
          <a:xfrm>
            <a:off x="3068648" y="439841"/>
            <a:ext cx="12696224" cy="1362765"/>
          </a:xfrm>
          <a:prstGeom prst="rect">
            <a:avLst/>
          </a:prstGeom>
        </p:spPr>
        <p:txBody>
          <a:bodyPr lIns="0" tIns="0" rIns="0" bIns="0" rtlCol="0" anchor="t">
            <a:spAutoFit/>
          </a:bodyPr>
          <a:lstStyle/>
          <a:p>
            <a:pPr algn="ctr">
              <a:lnSpc>
                <a:spcPts val="11464"/>
              </a:lnSpc>
              <a:spcBef>
                <a:spcPct val="0"/>
              </a:spcBef>
            </a:pPr>
            <a:r>
              <a:rPr lang="en-US" sz="7120">
                <a:solidFill>
                  <a:srgbClr val="000000"/>
                </a:solidFill>
                <a:latin typeface="Itim"/>
              </a:rPr>
              <a:t>INDEX BY PUBLISHER NAME </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3038" t="-8061" r="-4128" b="-18872"/>
            </a:stretch>
          </a:blipFill>
        </p:spPr>
        <p:txBody>
          <a:bodyPr/>
          <a:lstStyle/>
          <a:p>
            <a:endParaRPr lang="ar-EG"/>
          </a:p>
        </p:txBody>
      </p:sp>
      <p:sp>
        <p:nvSpPr>
          <p:cNvPr id="3" name="Freeform 3"/>
          <p:cNvSpPr/>
          <p:nvPr/>
        </p:nvSpPr>
        <p:spPr>
          <a:xfrm rot="-445901">
            <a:off x="4543609" y="771352"/>
            <a:ext cx="9200782" cy="9173996"/>
          </a:xfrm>
          <a:custGeom>
            <a:avLst/>
            <a:gdLst/>
            <a:ahLst/>
            <a:cxnLst/>
            <a:rect l="l" t="t" r="r" b="b"/>
            <a:pathLst>
              <a:path w="9200782" h="9173996">
                <a:moveTo>
                  <a:pt x="0" y="0"/>
                </a:moveTo>
                <a:lnTo>
                  <a:pt x="9200782" y="0"/>
                </a:lnTo>
                <a:lnTo>
                  <a:pt x="9200782" y="9173996"/>
                </a:lnTo>
                <a:lnTo>
                  <a:pt x="0" y="9173996"/>
                </a:lnTo>
                <a:lnTo>
                  <a:pt x="0" y="0"/>
                </a:lnTo>
                <a:close/>
              </a:path>
            </a:pathLst>
          </a:custGeom>
          <a:blipFill>
            <a:blip r:embed="rId3"/>
            <a:stretch>
              <a:fillRect/>
            </a:stretch>
          </a:blipFill>
        </p:spPr>
        <p:txBody>
          <a:bodyPr/>
          <a:lstStyle/>
          <a:p>
            <a:endParaRPr lang="ar-EG"/>
          </a:p>
        </p:txBody>
      </p:sp>
      <p:sp>
        <p:nvSpPr>
          <p:cNvPr id="4" name="TextBox 4"/>
          <p:cNvSpPr txBox="1"/>
          <p:nvPr/>
        </p:nvSpPr>
        <p:spPr>
          <a:xfrm rot="171973">
            <a:off x="5577839" y="2920167"/>
            <a:ext cx="7156588" cy="3462223"/>
          </a:xfrm>
          <a:prstGeom prst="rect">
            <a:avLst/>
          </a:prstGeom>
        </p:spPr>
        <p:txBody>
          <a:bodyPr lIns="0" tIns="0" rIns="0" bIns="0" rtlCol="0" anchor="t">
            <a:spAutoFit/>
          </a:bodyPr>
          <a:lstStyle/>
          <a:p>
            <a:pPr algn="ctr">
              <a:lnSpc>
                <a:spcPts val="25468"/>
              </a:lnSpc>
              <a:spcBef>
                <a:spcPct val="0"/>
              </a:spcBef>
            </a:pPr>
            <a:r>
              <a:rPr lang="en-US" sz="18192" spc="418">
                <a:solidFill>
                  <a:srgbClr val="000000"/>
                </a:solidFill>
                <a:latin typeface="Ballpoint"/>
              </a:rPr>
              <a:t>Thanks!</a:t>
            </a:r>
          </a:p>
        </p:txBody>
      </p:sp>
      <p:sp>
        <p:nvSpPr>
          <p:cNvPr id="5" name="Freeform 5"/>
          <p:cNvSpPr/>
          <p:nvPr/>
        </p:nvSpPr>
        <p:spPr>
          <a:xfrm rot="137152">
            <a:off x="3720539" y="6812287"/>
            <a:ext cx="2829761" cy="2686683"/>
          </a:xfrm>
          <a:custGeom>
            <a:avLst/>
            <a:gdLst/>
            <a:ahLst/>
            <a:cxnLst/>
            <a:rect l="l" t="t" r="r" b="b"/>
            <a:pathLst>
              <a:path w="2829761" h="2686683">
                <a:moveTo>
                  <a:pt x="0" y="0"/>
                </a:moveTo>
                <a:lnTo>
                  <a:pt x="2829761" y="0"/>
                </a:lnTo>
                <a:lnTo>
                  <a:pt x="2829761" y="2686682"/>
                </a:lnTo>
                <a:lnTo>
                  <a:pt x="0" y="2686682"/>
                </a:lnTo>
                <a:lnTo>
                  <a:pt x="0" y="0"/>
                </a:lnTo>
                <a:close/>
              </a:path>
            </a:pathLst>
          </a:custGeom>
          <a:blipFill>
            <a:blip r:embed="rId4"/>
            <a:stretch>
              <a:fillRect/>
            </a:stretch>
          </a:blipFill>
        </p:spPr>
        <p:txBody>
          <a:bodyPr/>
          <a:lstStyle/>
          <a:p>
            <a:endParaRPr lang="ar-EG"/>
          </a:p>
        </p:txBody>
      </p:sp>
      <p:sp>
        <p:nvSpPr>
          <p:cNvPr id="6" name="Freeform 6"/>
          <p:cNvSpPr/>
          <p:nvPr/>
        </p:nvSpPr>
        <p:spPr>
          <a:xfrm rot="671662">
            <a:off x="4402112" y="7257625"/>
            <a:ext cx="1466614" cy="1402617"/>
          </a:xfrm>
          <a:custGeom>
            <a:avLst/>
            <a:gdLst/>
            <a:ahLst/>
            <a:cxnLst/>
            <a:rect l="l" t="t" r="r" b="b"/>
            <a:pathLst>
              <a:path w="1466614" h="1402617">
                <a:moveTo>
                  <a:pt x="0" y="0"/>
                </a:moveTo>
                <a:lnTo>
                  <a:pt x="1466614" y="0"/>
                </a:lnTo>
                <a:lnTo>
                  <a:pt x="1466614" y="1402617"/>
                </a:lnTo>
                <a:lnTo>
                  <a:pt x="0" y="140261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ar-EG"/>
          </a:p>
        </p:txBody>
      </p:sp>
      <p:sp>
        <p:nvSpPr>
          <p:cNvPr id="7" name="Freeform 7"/>
          <p:cNvSpPr/>
          <p:nvPr/>
        </p:nvSpPr>
        <p:spPr>
          <a:xfrm rot="9331506" flipH="1">
            <a:off x="850899" y="2591255"/>
            <a:ext cx="5634372" cy="2540590"/>
          </a:xfrm>
          <a:custGeom>
            <a:avLst/>
            <a:gdLst/>
            <a:ahLst/>
            <a:cxnLst/>
            <a:rect l="l" t="t" r="r" b="b"/>
            <a:pathLst>
              <a:path w="5634372" h="2540590">
                <a:moveTo>
                  <a:pt x="5634372" y="0"/>
                </a:moveTo>
                <a:lnTo>
                  <a:pt x="0" y="0"/>
                </a:lnTo>
                <a:lnTo>
                  <a:pt x="0" y="2540590"/>
                </a:lnTo>
                <a:lnTo>
                  <a:pt x="5634372" y="2540590"/>
                </a:lnTo>
                <a:lnTo>
                  <a:pt x="5634372"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ar-EG"/>
          </a:p>
        </p:txBody>
      </p:sp>
      <p:sp>
        <p:nvSpPr>
          <p:cNvPr id="8" name="Freeform 8"/>
          <p:cNvSpPr/>
          <p:nvPr/>
        </p:nvSpPr>
        <p:spPr>
          <a:xfrm>
            <a:off x="14979119" y="3968022"/>
            <a:ext cx="1221857" cy="2061415"/>
          </a:xfrm>
          <a:custGeom>
            <a:avLst/>
            <a:gdLst/>
            <a:ahLst/>
            <a:cxnLst/>
            <a:rect l="l" t="t" r="r" b="b"/>
            <a:pathLst>
              <a:path w="1221857" h="2061415">
                <a:moveTo>
                  <a:pt x="0" y="0"/>
                </a:moveTo>
                <a:lnTo>
                  <a:pt x="1221857" y="0"/>
                </a:lnTo>
                <a:lnTo>
                  <a:pt x="1221857" y="2061415"/>
                </a:lnTo>
                <a:lnTo>
                  <a:pt x="0" y="2061415"/>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ar-EG"/>
          </a:p>
        </p:txBody>
      </p:sp>
      <p:sp>
        <p:nvSpPr>
          <p:cNvPr id="9" name="Freeform 9"/>
          <p:cNvSpPr/>
          <p:nvPr/>
        </p:nvSpPr>
        <p:spPr>
          <a:xfrm>
            <a:off x="14299048" y="6029437"/>
            <a:ext cx="964181" cy="1626686"/>
          </a:xfrm>
          <a:custGeom>
            <a:avLst/>
            <a:gdLst/>
            <a:ahLst/>
            <a:cxnLst/>
            <a:rect l="l" t="t" r="r" b="b"/>
            <a:pathLst>
              <a:path w="964181" h="1626686">
                <a:moveTo>
                  <a:pt x="0" y="0"/>
                </a:moveTo>
                <a:lnTo>
                  <a:pt x="964181" y="0"/>
                </a:lnTo>
                <a:lnTo>
                  <a:pt x="964181" y="1626686"/>
                </a:lnTo>
                <a:lnTo>
                  <a:pt x="0" y="1626686"/>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ar-EG"/>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3038" t="-8061" r="-4128" b="-18872"/>
            </a:stretch>
          </a:blipFill>
        </p:spPr>
        <p:txBody>
          <a:bodyPr/>
          <a:lstStyle/>
          <a:p>
            <a:endParaRPr lang="ar-EG"/>
          </a:p>
        </p:txBody>
      </p:sp>
      <p:sp>
        <p:nvSpPr>
          <p:cNvPr id="3" name="Freeform 3"/>
          <p:cNvSpPr/>
          <p:nvPr/>
        </p:nvSpPr>
        <p:spPr>
          <a:xfrm rot="114411">
            <a:off x="694594" y="1121158"/>
            <a:ext cx="14882564" cy="13605495"/>
          </a:xfrm>
          <a:custGeom>
            <a:avLst/>
            <a:gdLst/>
            <a:ahLst/>
            <a:cxnLst/>
            <a:rect l="l" t="t" r="r" b="b"/>
            <a:pathLst>
              <a:path w="14882564" h="13605495">
                <a:moveTo>
                  <a:pt x="0" y="0"/>
                </a:moveTo>
                <a:lnTo>
                  <a:pt x="14882564" y="0"/>
                </a:lnTo>
                <a:lnTo>
                  <a:pt x="14882564" y="13605495"/>
                </a:lnTo>
                <a:lnTo>
                  <a:pt x="0" y="13605495"/>
                </a:lnTo>
                <a:lnTo>
                  <a:pt x="0" y="0"/>
                </a:lnTo>
                <a:close/>
              </a:path>
            </a:pathLst>
          </a:custGeom>
          <a:blipFill>
            <a:blip r:embed="rId3"/>
            <a:stretch>
              <a:fillRect t="-28343" b="-42340"/>
            </a:stretch>
          </a:blipFill>
        </p:spPr>
        <p:txBody>
          <a:bodyPr/>
          <a:lstStyle/>
          <a:p>
            <a:endParaRPr lang="ar-EG"/>
          </a:p>
        </p:txBody>
      </p:sp>
      <p:sp>
        <p:nvSpPr>
          <p:cNvPr id="4" name="Freeform 4"/>
          <p:cNvSpPr/>
          <p:nvPr/>
        </p:nvSpPr>
        <p:spPr>
          <a:xfrm rot="-10440318">
            <a:off x="15175589" y="537318"/>
            <a:ext cx="515542" cy="2100354"/>
          </a:xfrm>
          <a:custGeom>
            <a:avLst/>
            <a:gdLst/>
            <a:ahLst/>
            <a:cxnLst/>
            <a:rect l="l" t="t" r="r" b="b"/>
            <a:pathLst>
              <a:path w="515542" h="2100354">
                <a:moveTo>
                  <a:pt x="0" y="0"/>
                </a:moveTo>
                <a:lnTo>
                  <a:pt x="515542" y="0"/>
                </a:lnTo>
                <a:lnTo>
                  <a:pt x="515542" y="2100355"/>
                </a:lnTo>
                <a:lnTo>
                  <a:pt x="0" y="210035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ar-EG"/>
          </a:p>
        </p:txBody>
      </p:sp>
      <p:sp>
        <p:nvSpPr>
          <p:cNvPr id="5" name="Freeform 5"/>
          <p:cNvSpPr/>
          <p:nvPr/>
        </p:nvSpPr>
        <p:spPr>
          <a:xfrm flipH="1">
            <a:off x="15239958" y="2564487"/>
            <a:ext cx="5247851" cy="2366304"/>
          </a:xfrm>
          <a:custGeom>
            <a:avLst/>
            <a:gdLst/>
            <a:ahLst/>
            <a:cxnLst/>
            <a:rect l="l" t="t" r="r" b="b"/>
            <a:pathLst>
              <a:path w="5247851" h="2366304">
                <a:moveTo>
                  <a:pt x="5247850" y="0"/>
                </a:moveTo>
                <a:lnTo>
                  <a:pt x="0" y="0"/>
                </a:lnTo>
                <a:lnTo>
                  <a:pt x="0" y="2366303"/>
                </a:lnTo>
                <a:lnTo>
                  <a:pt x="5247850" y="2366303"/>
                </a:lnTo>
                <a:lnTo>
                  <a:pt x="524785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ar-EG"/>
          </a:p>
        </p:txBody>
      </p:sp>
      <p:sp>
        <p:nvSpPr>
          <p:cNvPr id="6" name="Freeform 6"/>
          <p:cNvSpPr/>
          <p:nvPr/>
        </p:nvSpPr>
        <p:spPr>
          <a:xfrm rot="-5325812">
            <a:off x="4196214" y="52462"/>
            <a:ext cx="667579" cy="5321282"/>
          </a:xfrm>
          <a:custGeom>
            <a:avLst/>
            <a:gdLst/>
            <a:ahLst/>
            <a:cxnLst/>
            <a:rect l="l" t="t" r="r" b="b"/>
            <a:pathLst>
              <a:path w="667579" h="5321282">
                <a:moveTo>
                  <a:pt x="0" y="0"/>
                </a:moveTo>
                <a:lnTo>
                  <a:pt x="667579" y="0"/>
                </a:lnTo>
                <a:lnTo>
                  <a:pt x="667579" y="5321282"/>
                </a:lnTo>
                <a:lnTo>
                  <a:pt x="0" y="532128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ar-EG"/>
          </a:p>
        </p:txBody>
      </p:sp>
      <p:sp>
        <p:nvSpPr>
          <p:cNvPr id="7" name="TextBox 7"/>
          <p:cNvSpPr txBox="1"/>
          <p:nvPr/>
        </p:nvSpPr>
        <p:spPr>
          <a:xfrm>
            <a:off x="7197228" y="1633285"/>
            <a:ext cx="7397574" cy="1319152"/>
          </a:xfrm>
          <a:prstGeom prst="rect">
            <a:avLst/>
          </a:prstGeom>
        </p:spPr>
        <p:txBody>
          <a:bodyPr lIns="0" tIns="0" rIns="0" bIns="0" rtlCol="0" anchor="t">
            <a:spAutoFit/>
          </a:bodyPr>
          <a:lstStyle/>
          <a:p>
            <a:pPr algn="ctr">
              <a:lnSpc>
                <a:spcPts val="5354"/>
              </a:lnSpc>
            </a:pPr>
            <a:r>
              <a:rPr lang="en-US" sz="3617">
                <a:solidFill>
                  <a:srgbClr val="000000"/>
                </a:solidFill>
                <a:latin typeface="Dekko Bold"/>
              </a:rPr>
              <a:t>This data is divided into two collections(Games and Publisher</a:t>
            </a:r>
          </a:p>
        </p:txBody>
      </p:sp>
      <p:sp>
        <p:nvSpPr>
          <p:cNvPr id="8" name="TextBox 8"/>
          <p:cNvSpPr txBox="1"/>
          <p:nvPr/>
        </p:nvSpPr>
        <p:spPr>
          <a:xfrm>
            <a:off x="472353" y="410592"/>
            <a:ext cx="8115300" cy="2302511"/>
          </a:xfrm>
          <a:prstGeom prst="rect">
            <a:avLst/>
          </a:prstGeom>
        </p:spPr>
        <p:txBody>
          <a:bodyPr lIns="0" tIns="0" rIns="0" bIns="0" rtlCol="0" anchor="t">
            <a:spAutoFit/>
          </a:bodyPr>
          <a:lstStyle/>
          <a:p>
            <a:pPr algn="ctr">
              <a:lnSpc>
                <a:spcPts val="16939"/>
              </a:lnSpc>
              <a:spcBef>
                <a:spcPct val="0"/>
              </a:spcBef>
            </a:pPr>
            <a:r>
              <a:rPr lang="en-US" sz="12099">
                <a:solidFill>
                  <a:srgbClr val="000000"/>
                </a:solidFill>
                <a:latin typeface="Ballpoint"/>
              </a:rPr>
              <a:t>About me</a:t>
            </a:r>
          </a:p>
        </p:txBody>
      </p:sp>
      <p:sp>
        <p:nvSpPr>
          <p:cNvPr id="9" name="TextBox 9"/>
          <p:cNvSpPr txBox="1"/>
          <p:nvPr/>
        </p:nvSpPr>
        <p:spPr>
          <a:xfrm>
            <a:off x="1862779" y="2980402"/>
            <a:ext cx="4649153" cy="576122"/>
          </a:xfrm>
          <a:prstGeom prst="rect">
            <a:avLst/>
          </a:prstGeom>
        </p:spPr>
        <p:txBody>
          <a:bodyPr lIns="0" tIns="0" rIns="0" bIns="0" rtlCol="0" anchor="t">
            <a:spAutoFit/>
          </a:bodyPr>
          <a:lstStyle/>
          <a:p>
            <a:pPr algn="ctr">
              <a:lnSpc>
                <a:spcPts val="4863"/>
              </a:lnSpc>
              <a:spcBef>
                <a:spcPct val="0"/>
              </a:spcBef>
            </a:pPr>
            <a:r>
              <a:rPr lang="en-US" sz="3020">
                <a:solidFill>
                  <a:srgbClr val="000000"/>
                </a:solidFill>
                <a:latin typeface="Itim"/>
              </a:rPr>
              <a:t>1) IN COLLECTION GAMES: </a:t>
            </a:r>
          </a:p>
        </p:txBody>
      </p:sp>
      <p:sp>
        <p:nvSpPr>
          <p:cNvPr id="10" name="TextBox 10"/>
          <p:cNvSpPr txBox="1"/>
          <p:nvPr/>
        </p:nvSpPr>
        <p:spPr>
          <a:xfrm>
            <a:off x="1246601" y="3823224"/>
            <a:ext cx="13820721" cy="5926651"/>
          </a:xfrm>
          <a:prstGeom prst="rect">
            <a:avLst/>
          </a:prstGeom>
        </p:spPr>
        <p:txBody>
          <a:bodyPr lIns="0" tIns="0" rIns="0" bIns="0" rtlCol="0" anchor="t">
            <a:spAutoFit/>
          </a:bodyPr>
          <a:lstStyle/>
          <a:p>
            <a:pPr algn="ctr">
              <a:lnSpc>
                <a:spcPts val="5271"/>
              </a:lnSpc>
              <a:spcBef>
                <a:spcPct val="0"/>
              </a:spcBef>
            </a:pPr>
            <a:r>
              <a:rPr lang="en-US" sz="3274">
                <a:solidFill>
                  <a:srgbClr val="000000"/>
                </a:solidFill>
                <a:latin typeface="Itim"/>
              </a:rPr>
              <a:t>Name - The games name</a:t>
            </a:r>
          </a:p>
          <a:p>
            <a:pPr algn="ctr">
              <a:lnSpc>
                <a:spcPts val="5271"/>
              </a:lnSpc>
              <a:spcBef>
                <a:spcPct val="0"/>
              </a:spcBef>
            </a:pPr>
            <a:r>
              <a:rPr lang="en-US" sz="3274">
                <a:solidFill>
                  <a:srgbClr val="000000"/>
                </a:solidFill>
                <a:latin typeface="Itim"/>
              </a:rPr>
              <a:t>Platform - Platform of the games release (i.e. PC,PS4, etc.)</a:t>
            </a:r>
          </a:p>
          <a:p>
            <a:pPr algn="ctr">
              <a:lnSpc>
                <a:spcPts val="5271"/>
              </a:lnSpc>
              <a:spcBef>
                <a:spcPct val="0"/>
              </a:spcBef>
            </a:pPr>
            <a:r>
              <a:rPr lang="en-US" sz="3274">
                <a:solidFill>
                  <a:srgbClr val="000000"/>
                </a:solidFill>
                <a:latin typeface="Itim"/>
              </a:rPr>
              <a:t>Year - Year of the game's release</a:t>
            </a:r>
          </a:p>
          <a:p>
            <a:pPr algn="ctr">
              <a:lnSpc>
                <a:spcPts val="5271"/>
              </a:lnSpc>
              <a:spcBef>
                <a:spcPct val="0"/>
              </a:spcBef>
            </a:pPr>
            <a:r>
              <a:rPr lang="en-US" sz="3274">
                <a:solidFill>
                  <a:srgbClr val="000000"/>
                </a:solidFill>
                <a:latin typeface="Itim"/>
              </a:rPr>
              <a:t>Genre - Genre of the game</a:t>
            </a:r>
          </a:p>
          <a:p>
            <a:pPr algn="ctr">
              <a:lnSpc>
                <a:spcPts val="5271"/>
              </a:lnSpc>
              <a:spcBef>
                <a:spcPct val="0"/>
              </a:spcBef>
            </a:pPr>
            <a:r>
              <a:rPr lang="en-US" sz="3274">
                <a:solidFill>
                  <a:srgbClr val="000000"/>
                </a:solidFill>
                <a:latin typeface="Itim"/>
              </a:rPr>
              <a:t>EU_Sales - Sales in Europe (in millions)</a:t>
            </a:r>
          </a:p>
          <a:p>
            <a:pPr algn="ctr">
              <a:lnSpc>
                <a:spcPts val="5271"/>
              </a:lnSpc>
              <a:spcBef>
                <a:spcPct val="0"/>
              </a:spcBef>
            </a:pPr>
            <a:r>
              <a:rPr lang="en-US" sz="3274">
                <a:solidFill>
                  <a:srgbClr val="000000"/>
                </a:solidFill>
                <a:latin typeface="Itim"/>
              </a:rPr>
              <a:t>JP_Sales - Sales in Japan (in millions)</a:t>
            </a:r>
          </a:p>
          <a:p>
            <a:pPr algn="ctr">
              <a:lnSpc>
                <a:spcPts val="5271"/>
              </a:lnSpc>
              <a:spcBef>
                <a:spcPct val="0"/>
              </a:spcBef>
            </a:pPr>
            <a:r>
              <a:rPr lang="en-US" sz="3274">
                <a:solidFill>
                  <a:srgbClr val="000000"/>
                </a:solidFill>
                <a:latin typeface="Itim"/>
              </a:rPr>
              <a:t>Other_Sales - Sales in the rest of the world (in millions)</a:t>
            </a:r>
          </a:p>
          <a:p>
            <a:pPr algn="ctr">
              <a:lnSpc>
                <a:spcPts val="5271"/>
              </a:lnSpc>
              <a:spcBef>
                <a:spcPct val="0"/>
              </a:spcBef>
            </a:pPr>
            <a:r>
              <a:rPr lang="en-US" sz="3274">
                <a:solidFill>
                  <a:srgbClr val="000000"/>
                </a:solidFill>
                <a:latin typeface="Itim"/>
              </a:rPr>
              <a:t>Global_Sales - Total worldwide sales.</a:t>
            </a:r>
          </a:p>
          <a:p>
            <a:pPr algn="ctr">
              <a:lnSpc>
                <a:spcPts val="5271"/>
              </a:lnSpc>
              <a:spcBef>
                <a:spcPct val="0"/>
              </a:spcBef>
            </a:pPr>
            <a:r>
              <a:rPr lang="en-US" sz="3274">
                <a:solidFill>
                  <a:srgbClr val="000000"/>
                </a:solidFill>
                <a:latin typeface="Itim"/>
              </a:rPr>
              <a:t>NA_Sales - Sales in North America (in millions)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3038" t="-8061" r="-4128" b="-18872"/>
            </a:stretch>
          </a:blipFill>
        </p:spPr>
        <p:txBody>
          <a:bodyPr/>
          <a:lstStyle/>
          <a:p>
            <a:endParaRPr lang="ar-EG"/>
          </a:p>
        </p:txBody>
      </p:sp>
      <p:sp>
        <p:nvSpPr>
          <p:cNvPr id="3" name="Freeform 3"/>
          <p:cNvSpPr/>
          <p:nvPr/>
        </p:nvSpPr>
        <p:spPr>
          <a:xfrm rot="535761">
            <a:off x="-1144789" y="-8146902"/>
            <a:ext cx="20577577" cy="26135746"/>
          </a:xfrm>
          <a:custGeom>
            <a:avLst/>
            <a:gdLst/>
            <a:ahLst/>
            <a:cxnLst/>
            <a:rect l="l" t="t" r="r" b="b"/>
            <a:pathLst>
              <a:path w="20577577" h="26135746">
                <a:moveTo>
                  <a:pt x="0" y="0"/>
                </a:moveTo>
                <a:lnTo>
                  <a:pt x="20577578" y="0"/>
                </a:lnTo>
                <a:lnTo>
                  <a:pt x="20577578" y="26135746"/>
                </a:lnTo>
                <a:lnTo>
                  <a:pt x="0" y="26135746"/>
                </a:lnTo>
                <a:lnTo>
                  <a:pt x="0" y="0"/>
                </a:lnTo>
                <a:close/>
              </a:path>
            </a:pathLst>
          </a:custGeom>
          <a:blipFill>
            <a:blip r:embed="rId3"/>
            <a:stretch>
              <a:fillRect/>
            </a:stretch>
          </a:blipFill>
        </p:spPr>
        <p:txBody>
          <a:bodyPr/>
          <a:lstStyle/>
          <a:p>
            <a:endParaRPr lang="ar-EG"/>
          </a:p>
        </p:txBody>
      </p:sp>
      <p:sp>
        <p:nvSpPr>
          <p:cNvPr id="4" name="Freeform 4"/>
          <p:cNvSpPr/>
          <p:nvPr/>
        </p:nvSpPr>
        <p:spPr>
          <a:xfrm>
            <a:off x="2161572" y="1028700"/>
            <a:ext cx="14783078" cy="8689166"/>
          </a:xfrm>
          <a:custGeom>
            <a:avLst/>
            <a:gdLst/>
            <a:ahLst/>
            <a:cxnLst/>
            <a:rect l="l" t="t" r="r" b="b"/>
            <a:pathLst>
              <a:path w="14783078" h="8689166">
                <a:moveTo>
                  <a:pt x="0" y="0"/>
                </a:moveTo>
                <a:lnTo>
                  <a:pt x="14783078" y="0"/>
                </a:lnTo>
                <a:lnTo>
                  <a:pt x="14783078" y="8689166"/>
                </a:lnTo>
                <a:lnTo>
                  <a:pt x="0" y="8689166"/>
                </a:lnTo>
                <a:lnTo>
                  <a:pt x="0" y="0"/>
                </a:lnTo>
                <a:close/>
              </a:path>
            </a:pathLst>
          </a:custGeom>
          <a:blipFill>
            <a:blip r:embed="rId4"/>
            <a:stretch>
              <a:fillRect l="-740" r="-17806"/>
            </a:stretch>
          </a:blipFill>
        </p:spPr>
        <p:txBody>
          <a:bodyPr/>
          <a:lstStyle/>
          <a:p>
            <a:endParaRPr lang="ar-EG"/>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3038" t="-8061" r="-4128" b="-18872"/>
            </a:stretch>
          </a:blipFill>
        </p:spPr>
        <p:txBody>
          <a:bodyPr/>
          <a:lstStyle/>
          <a:p>
            <a:endParaRPr lang="ar-EG"/>
          </a:p>
        </p:txBody>
      </p:sp>
      <p:sp>
        <p:nvSpPr>
          <p:cNvPr id="3" name="Freeform 3"/>
          <p:cNvSpPr/>
          <p:nvPr/>
        </p:nvSpPr>
        <p:spPr>
          <a:xfrm rot="114411">
            <a:off x="694594" y="1121158"/>
            <a:ext cx="14882564" cy="13605495"/>
          </a:xfrm>
          <a:custGeom>
            <a:avLst/>
            <a:gdLst/>
            <a:ahLst/>
            <a:cxnLst/>
            <a:rect l="l" t="t" r="r" b="b"/>
            <a:pathLst>
              <a:path w="14882564" h="13605495">
                <a:moveTo>
                  <a:pt x="0" y="0"/>
                </a:moveTo>
                <a:lnTo>
                  <a:pt x="14882564" y="0"/>
                </a:lnTo>
                <a:lnTo>
                  <a:pt x="14882564" y="13605495"/>
                </a:lnTo>
                <a:lnTo>
                  <a:pt x="0" y="13605495"/>
                </a:lnTo>
                <a:lnTo>
                  <a:pt x="0" y="0"/>
                </a:lnTo>
                <a:close/>
              </a:path>
            </a:pathLst>
          </a:custGeom>
          <a:blipFill>
            <a:blip r:embed="rId3"/>
            <a:stretch>
              <a:fillRect t="-28343" b="-42340"/>
            </a:stretch>
          </a:blipFill>
        </p:spPr>
        <p:txBody>
          <a:bodyPr/>
          <a:lstStyle/>
          <a:p>
            <a:endParaRPr lang="ar-EG"/>
          </a:p>
        </p:txBody>
      </p:sp>
      <p:sp>
        <p:nvSpPr>
          <p:cNvPr id="4" name="Freeform 4"/>
          <p:cNvSpPr/>
          <p:nvPr/>
        </p:nvSpPr>
        <p:spPr>
          <a:xfrm rot="-10440318">
            <a:off x="15175589" y="537318"/>
            <a:ext cx="515542" cy="2100354"/>
          </a:xfrm>
          <a:custGeom>
            <a:avLst/>
            <a:gdLst/>
            <a:ahLst/>
            <a:cxnLst/>
            <a:rect l="l" t="t" r="r" b="b"/>
            <a:pathLst>
              <a:path w="515542" h="2100354">
                <a:moveTo>
                  <a:pt x="0" y="0"/>
                </a:moveTo>
                <a:lnTo>
                  <a:pt x="515542" y="0"/>
                </a:lnTo>
                <a:lnTo>
                  <a:pt x="515542" y="2100355"/>
                </a:lnTo>
                <a:lnTo>
                  <a:pt x="0" y="210035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ar-EG"/>
          </a:p>
        </p:txBody>
      </p:sp>
      <p:sp>
        <p:nvSpPr>
          <p:cNvPr id="5" name="Freeform 5"/>
          <p:cNvSpPr/>
          <p:nvPr/>
        </p:nvSpPr>
        <p:spPr>
          <a:xfrm flipH="1">
            <a:off x="15239958" y="2564487"/>
            <a:ext cx="5247851" cy="2366304"/>
          </a:xfrm>
          <a:custGeom>
            <a:avLst/>
            <a:gdLst/>
            <a:ahLst/>
            <a:cxnLst/>
            <a:rect l="l" t="t" r="r" b="b"/>
            <a:pathLst>
              <a:path w="5247851" h="2366304">
                <a:moveTo>
                  <a:pt x="5247850" y="0"/>
                </a:moveTo>
                <a:lnTo>
                  <a:pt x="0" y="0"/>
                </a:lnTo>
                <a:lnTo>
                  <a:pt x="0" y="2366303"/>
                </a:lnTo>
                <a:lnTo>
                  <a:pt x="5247850" y="2366303"/>
                </a:lnTo>
                <a:lnTo>
                  <a:pt x="524785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ar-EG"/>
          </a:p>
        </p:txBody>
      </p:sp>
      <p:sp>
        <p:nvSpPr>
          <p:cNvPr id="6" name="Freeform 6"/>
          <p:cNvSpPr/>
          <p:nvPr/>
        </p:nvSpPr>
        <p:spPr>
          <a:xfrm rot="-5325812">
            <a:off x="4196214" y="52462"/>
            <a:ext cx="667579" cy="5321282"/>
          </a:xfrm>
          <a:custGeom>
            <a:avLst/>
            <a:gdLst/>
            <a:ahLst/>
            <a:cxnLst/>
            <a:rect l="l" t="t" r="r" b="b"/>
            <a:pathLst>
              <a:path w="667579" h="5321282">
                <a:moveTo>
                  <a:pt x="0" y="0"/>
                </a:moveTo>
                <a:lnTo>
                  <a:pt x="667579" y="0"/>
                </a:lnTo>
                <a:lnTo>
                  <a:pt x="667579" y="5321282"/>
                </a:lnTo>
                <a:lnTo>
                  <a:pt x="0" y="532128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ar-EG"/>
          </a:p>
        </p:txBody>
      </p:sp>
      <p:sp>
        <p:nvSpPr>
          <p:cNvPr id="7" name="TextBox 7"/>
          <p:cNvSpPr txBox="1"/>
          <p:nvPr/>
        </p:nvSpPr>
        <p:spPr>
          <a:xfrm>
            <a:off x="7197228" y="1633285"/>
            <a:ext cx="7397574" cy="1319152"/>
          </a:xfrm>
          <a:prstGeom prst="rect">
            <a:avLst/>
          </a:prstGeom>
        </p:spPr>
        <p:txBody>
          <a:bodyPr lIns="0" tIns="0" rIns="0" bIns="0" rtlCol="0" anchor="t">
            <a:spAutoFit/>
          </a:bodyPr>
          <a:lstStyle/>
          <a:p>
            <a:pPr algn="ctr">
              <a:lnSpc>
                <a:spcPts val="5354"/>
              </a:lnSpc>
            </a:pPr>
            <a:r>
              <a:rPr lang="en-US" sz="3617">
                <a:solidFill>
                  <a:srgbClr val="000000"/>
                </a:solidFill>
                <a:latin typeface="Dekko Bold"/>
              </a:rPr>
              <a:t>This data is divided into two collections(Games and Publisher</a:t>
            </a:r>
          </a:p>
        </p:txBody>
      </p:sp>
      <p:sp>
        <p:nvSpPr>
          <p:cNvPr id="8" name="TextBox 8"/>
          <p:cNvSpPr txBox="1"/>
          <p:nvPr/>
        </p:nvSpPr>
        <p:spPr>
          <a:xfrm>
            <a:off x="472353" y="410592"/>
            <a:ext cx="8115300" cy="2302511"/>
          </a:xfrm>
          <a:prstGeom prst="rect">
            <a:avLst/>
          </a:prstGeom>
        </p:spPr>
        <p:txBody>
          <a:bodyPr lIns="0" tIns="0" rIns="0" bIns="0" rtlCol="0" anchor="t">
            <a:spAutoFit/>
          </a:bodyPr>
          <a:lstStyle/>
          <a:p>
            <a:pPr algn="ctr">
              <a:lnSpc>
                <a:spcPts val="16939"/>
              </a:lnSpc>
              <a:spcBef>
                <a:spcPct val="0"/>
              </a:spcBef>
            </a:pPr>
            <a:r>
              <a:rPr lang="en-US" sz="12099">
                <a:solidFill>
                  <a:srgbClr val="000000"/>
                </a:solidFill>
                <a:latin typeface="Ballpoint"/>
              </a:rPr>
              <a:t>About me</a:t>
            </a:r>
          </a:p>
        </p:txBody>
      </p:sp>
      <p:sp>
        <p:nvSpPr>
          <p:cNvPr id="9" name="TextBox 9"/>
          <p:cNvSpPr txBox="1"/>
          <p:nvPr/>
        </p:nvSpPr>
        <p:spPr>
          <a:xfrm>
            <a:off x="1600292" y="3110937"/>
            <a:ext cx="5859423" cy="636701"/>
          </a:xfrm>
          <a:prstGeom prst="rect">
            <a:avLst/>
          </a:prstGeom>
        </p:spPr>
        <p:txBody>
          <a:bodyPr lIns="0" tIns="0" rIns="0" bIns="0" rtlCol="0" anchor="t">
            <a:spAutoFit/>
          </a:bodyPr>
          <a:lstStyle/>
          <a:p>
            <a:pPr algn="ctr">
              <a:lnSpc>
                <a:spcPts val="5346"/>
              </a:lnSpc>
              <a:spcBef>
                <a:spcPct val="0"/>
              </a:spcBef>
            </a:pPr>
            <a:r>
              <a:rPr lang="en-US" sz="3320">
                <a:solidFill>
                  <a:srgbClr val="000000"/>
                </a:solidFill>
                <a:latin typeface="Itim"/>
              </a:rPr>
              <a:t>2) IN COLLECTION PUBLISHER:</a:t>
            </a:r>
          </a:p>
        </p:txBody>
      </p:sp>
      <p:sp>
        <p:nvSpPr>
          <p:cNvPr id="10" name="TextBox 10"/>
          <p:cNvSpPr txBox="1"/>
          <p:nvPr/>
        </p:nvSpPr>
        <p:spPr>
          <a:xfrm>
            <a:off x="1246601" y="4157214"/>
            <a:ext cx="13820721" cy="1682441"/>
          </a:xfrm>
          <a:prstGeom prst="rect">
            <a:avLst/>
          </a:prstGeom>
        </p:spPr>
        <p:txBody>
          <a:bodyPr lIns="0" tIns="0" rIns="0" bIns="0" rtlCol="0" anchor="t">
            <a:spAutoFit/>
          </a:bodyPr>
          <a:lstStyle/>
          <a:p>
            <a:pPr algn="ctr">
              <a:lnSpc>
                <a:spcPts val="6881"/>
              </a:lnSpc>
            </a:pPr>
            <a:r>
              <a:rPr lang="en-US" sz="4274">
                <a:solidFill>
                  <a:srgbClr val="000000"/>
                </a:solidFill>
                <a:latin typeface="Itim Bold"/>
              </a:rPr>
              <a:t>Publisher - Publisher of the game</a:t>
            </a:r>
          </a:p>
          <a:p>
            <a:pPr algn="ctr">
              <a:lnSpc>
                <a:spcPts val="6881"/>
              </a:lnSpc>
              <a:spcBef>
                <a:spcPct val="0"/>
              </a:spcBef>
            </a:pPr>
            <a:endParaRPr lang="en-US" sz="4274">
              <a:solidFill>
                <a:srgbClr val="000000"/>
              </a:solidFill>
              <a:latin typeface="Itim Bo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3038" t="-8061" r="-4128" b="-18872"/>
            </a:stretch>
          </a:blipFill>
        </p:spPr>
        <p:txBody>
          <a:bodyPr/>
          <a:lstStyle/>
          <a:p>
            <a:endParaRPr lang="ar-EG"/>
          </a:p>
        </p:txBody>
      </p:sp>
      <p:sp>
        <p:nvSpPr>
          <p:cNvPr id="3" name="Freeform 3"/>
          <p:cNvSpPr/>
          <p:nvPr/>
        </p:nvSpPr>
        <p:spPr>
          <a:xfrm rot="535761">
            <a:off x="-1144789" y="-8146902"/>
            <a:ext cx="20577577" cy="26135746"/>
          </a:xfrm>
          <a:custGeom>
            <a:avLst/>
            <a:gdLst/>
            <a:ahLst/>
            <a:cxnLst/>
            <a:rect l="l" t="t" r="r" b="b"/>
            <a:pathLst>
              <a:path w="20577577" h="26135746">
                <a:moveTo>
                  <a:pt x="0" y="0"/>
                </a:moveTo>
                <a:lnTo>
                  <a:pt x="20577578" y="0"/>
                </a:lnTo>
                <a:lnTo>
                  <a:pt x="20577578" y="26135746"/>
                </a:lnTo>
                <a:lnTo>
                  <a:pt x="0" y="26135746"/>
                </a:lnTo>
                <a:lnTo>
                  <a:pt x="0" y="0"/>
                </a:lnTo>
                <a:close/>
              </a:path>
            </a:pathLst>
          </a:custGeom>
          <a:blipFill>
            <a:blip r:embed="rId3"/>
            <a:stretch>
              <a:fillRect/>
            </a:stretch>
          </a:blipFill>
        </p:spPr>
        <p:txBody>
          <a:bodyPr/>
          <a:lstStyle/>
          <a:p>
            <a:endParaRPr lang="ar-EG"/>
          </a:p>
        </p:txBody>
      </p:sp>
      <p:sp>
        <p:nvSpPr>
          <p:cNvPr id="4" name="Freeform 4"/>
          <p:cNvSpPr/>
          <p:nvPr/>
        </p:nvSpPr>
        <p:spPr>
          <a:xfrm>
            <a:off x="2341261" y="1507280"/>
            <a:ext cx="14436221" cy="7272440"/>
          </a:xfrm>
          <a:custGeom>
            <a:avLst/>
            <a:gdLst/>
            <a:ahLst/>
            <a:cxnLst/>
            <a:rect l="l" t="t" r="r" b="b"/>
            <a:pathLst>
              <a:path w="14436221" h="7272440">
                <a:moveTo>
                  <a:pt x="0" y="0"/>
                </a:moveTo>
                <a:lnTo>
                  <a:pt x="14436221" y="0"/>
                </a:lnTo>
                <a:lnTo>
                  <a:pt x="14436221" y="7272440"/>
                </a:lnTo>
                <a:lnTo>
                  <a:pt x="0" y="7272440"/>
                </a:lnTo>
                <a:lnTo>
                  <a:pt x="0" y="0"/>
                </a:lnTo>
                <a:close/>
              </a:path>
            </a:pathLst>
          </a:custGeom>
          <a:blipFill>
            <a:blip r:embed="rId4"/>
            <a:stretch>
              <a:fillRect/>
            </a:stretch>
          </a:blipFill>
        </p:spPr>
        <p:txBody>
          <a:bodyPr/>
          <a:lstStyle/>
          <a:p>
            <a:endParaRPr lang="ar-EG"/>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3038" t="-8061" r="-4128" b="-18872"/>
            </a:stretch>
          </a:blipFill>
        </p:spPr>
        <p:txBody>
          <a:bodyPr/>
          <a:lstStyle/>
          <a:p>
            <a:endParaRPr lang="ar-EG"/>
          </a:p>
        </p:txBody>
      </p:sp>
      <p:sp>
        <p:nvSpPr>
          <p:cNvPr id="3" name="Freeform 3"/>
          <p:cNvSpPr/>
          <p:nvPr/>
        </p:nvSpPr>
        <p:spPr>
          <a:xfrm rot="535761">
            <a:off x="-1144789" y="-8146902"/>
            <a:ext cx="20577577" cy="26135746"/>
          </a:xfrm>
          <a:custGeom>
            <a:avLst/>
            <a:gdLst/>
            <a:ahLst/>
            <a:cxnLst/>
            <a:rect l="l" t="t" r="r" b="b"/>
            <a:pathLst>
              <a:path w="20577577" h="26135746">
                <a:moveTo>
                  <a:pt x="0" y="0"/>
                </a:moveTo>
                <a:lnTo>
                  <a:pt x="20577578" y="0"/>
                </a:lnTo>
                <a:lnTo>
                  <a:pt x="20577578" y="26135746"/>
                </a:lnTo>
                <a:lnTo>
                  <a:pt x="0" y="26135746"/>
                </a:lnTo>
                <a:lnTo>
                  <a:pt x="0" y="0"/>
                </a:lnTo>
                <a:close/>
              </a:path>
            </a:pathLst>
          </a:custGeom>
          <a:blipFill>
            <a:blip r:embed="rId3"/>
            <a:stretch>
              <a:fillRect/>
            </a:stretch>
          </a:blipFill>
        </p:spPr>
        <p:txBody>
          <a:bodyPr/>
          <a:lstStyle/>
          <a:p>
            <a:endParaRPr lang="ar-EG"/>
          </a:p>
        </p:txBody>
      </p:sp>
      <p:sp>
        <p:nvSpPr>
          <p:cNvPr id="4" name="TextBox 4"/>
          <p:cNvSpPr txBox="1"/>
          <p:nvPr/>
        </p:nvSpPr>
        <p:spPr>
          <a:xfrm>
            <a:off x="-205970" y="366460"/>
            <a:ext cx="19337865" cy="2858487"/>
          </a:xfrm>
          <a:prstGeom prst="rect">
            <a:avLst/>
          </a:prstGeom>
        </p:spPr>
        <p:txBody>
          <a:bodyPr lIns="0" tIns="0" rIns="0" bIns="0" rtlCol="0" anchor="t">
            <a:spAutoFit/>
          </a:bodyPr>
          <a:lstStyle/>
          <a:p>
            <a:pPr algn="ctr">
              <a:lnSpc>
                <a:spcPts val="10846"/>
              </a:lnSpc>
            </a:pPr>
            <a:r>
              <a:rPr lang="en-US" sz="7747" spc="255">
                <a:solidFill>
                  <a:srgbClr val="000000"/>
                </a:solidFill>
                <a:latin typeface="Ballpoint"/>
              </a:rPr>
              <a:t>Using distinct with Genre Field</a:t>
            </a:r>
          </a:p>
          <a:p>
            <a:pPr algn="ctr">
              <a:lnSpc>
                <a:spcPts val="10846"/>
              </a:lnSpc>
              <a:spcBef>
                <a:spcPct val="0"/>
              </a:spcBef>
            </a:pPr>
            <a:endParaRPr lang="en-US" sz="7747" spc="255">
              <a:solidFill>
                <a:srgbClr val="000000"/>
              </a:solidFill>
              <a:latin typeface="Ballpoint"/>
            </a:endParaRPr>
          </a:p>
        </p:txBody>
      </p:sp>
      <p:sp>
        <p:nvSpPr>
          <p:cNvPr id="5" name="Freeform 5"/>
          <p:cNvSpPr/>
          <p:nvPr/>
        </p:nvSpPr>
        <p:spPr>
          <a:xfrm>
            <a:off x="5805362" y="2189414"/>
            <a:ext cx="7428022" cy="162066"/>
          </a:xfrm>
          <a:custGeom>
            <a:avLst/>
            <a:gdLst/>
            <a:ahLst/>
            <a:cxnLst/>
            <a:rect l="l" t="t" r="r" b="b"/>
            <a:pathLst>
              <a:path w="7428022" h="162066">
                <a:moveTo>
                  <a:pt x="0" y="0"/>
                </a:moveTo>
                <a:lnTo>
                  <a:pt x="7428023" y="0"/>
                </a:lnTo>
                <a:lnTo>
                  <a:pt x="7428023" y="162066"/>
                </a:lnTo>
                <a:lnTo>
                  <a:pt x="0" y="16206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ar-EG"/>
          </a:p>
        </p:txBody>
      </p:sp>
      <p:sp>
        <p:nvSpPr>
          <p:cNvPr id="6" name="Freeform 6"/>
          <p:cNvSpPr/>
          <p:nvPr/>
        </p:nvSpPr>
        <p:spPr>
          <a:xfrm>
            <a:off x="4802019" y="2622752"/>
            <a:ext cx="10029337" cy="7159753"/>
          </a:xfrm>
          <a:custGeom>
            <a:avLst/>
            <a:gdLst/>
            <a:ahLst/>
            <a:cxnLst/>
            <a:rect l="l" t="t" r="r" b="b"/>
            <a:pathLst>
              <a:path w="10029337" h="7159753">
                <a:moveTo>
                  <a:pt x="0" y="0"/>
                </a:moveTo>
                <a:lnTo>
                  <a:pt x="10029337" y="0"/>
                </a:lnTo>
                <a:lnTo>
                  <a:pt x="10029337" y="7159753"/>
                </a:lnTo>
                <a:lnTo>
                  <a:pt x="0" y="7159753"/>
                </a:lnTo>
                <a:lnTo>
                  <a:pt x="0" y="0"/>
                </a:lnTo>
                <a:close/>
              </a:path>
            </a:pathLst>
          </a:custGeom>
          <a:blipFill>
            <a:blip r:embed="rId6"/>
            <a:stretch>
              <a:fillRect/>
            </a:stretch>
          </a:blipFill>
        </p:spPr>
        <p:txBody>
          <a:bodyPr/>
          <a:lstStyle/>
          <a:p>
            <a:endParaRPr lang="ar-EG"/>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1825</TotalTime>
  <Words>465</Words>
  <Application>Microsoft Office PowerPoint</Application>
  <PresentationFormat>Custom</PresentationFormat>
  <Paragraphs>77</Paragraphs>
  <Slides>43</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43</vt:i4>
      </vt:variant>
    </vt:vector>
  </HeadingPairs>
  <TitlesOfParts>
    <vt:vector size="52" baseType="lpstr">
      <vt:lpstr>A Day Without Sun Text Bold</vt:lpstr>
      <vt:lpstr>Dekko Bold</vt:lpstr>
      <vt:lpstr>Dekko</vt:lpstr>
      <vt:lpstr>Itim</vt:lpstr>
      <vt:lpstr>Calibri</vt:lpstr>
      <vt:lpstr>Ballpoint</vt:lpstr>
      <vt:lpstr>Itim Bold</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Big Data</dc:title>
  <cp:lastModifiedBy>Maria Ayman</cp:lastModifiedBy>
  <cp:revision>3</cp:revision>
  <dcterms:created xsi:type="dcterms:W3CDTF">2006-08-16T00:00:00Z</dcterms:created>
  <dcterms:modified xsi:type="dcterms:W3CDTF">2024-05-22T14:58:55Z</dcterms:modified>
  <dc:identifier>DAGFfbthCrE</dc:identifier>
</cp:coreProperties>
</file>